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8" r:id="rId1"/>
  </p:sldMasterIdLst>
  <p:notesMasterIdLst>
    <p:notesMasterId r:id="rId1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Lst>
  <p:sldSz cx="9144000" cy="5143500" type="screen16x9"/>
  <p:notesSz cx="6858000" cy="9144000"/>
  <p:embeddedFontLst>
    <p:embeddedFont>
      <p:font typeface="Caveat Brush" pitchFamily="2" charset="77"/>
      <p:regular r:id="rId155"/>
    </p:embeddedFont>
    <p:embeddedFont>
      <p:font typeface="Gill Sans MT" panose="020B0502020104020203" pitchFamily="34" charset="77"/>
      <p:regular r:id="rId156"/>
      <p:bold r:id="rId157"/>
      <p:italic r:id="rId158"/>
      <p:boldItalic r:id="rId159"/>
    </p:embeddedFont>
    <p:embeddedFont>
      <p:font typeface="Montserrat" pitchFamily="2" charset="77"/>
      <p:regular r:id="rId160"/>
      <p:bold r:id="rId161"/>
      <p:italic r:id="rId162"/>
      <p:boldItalic r:id="rId163"/>
    </p:embeddedFont>
    <p:embeddedFont>
      <p:font typeface="Montserrat SemiBold" panose="020F0502020204030204" pitchFamily="34" charset="0"/>
      <p:regular r:id="rId164"/>
      <p:bold r:id="rId165"/>
      <p:italic r:id="rId166"/>
      <p:boldItalic r:id="rId167"/>
    </p:embeddedFont>
    <p:embeddedFont>
      <p:font typeface="Oswald Regular" panose="02000503000000000000" pitchFamily="2" charset="77"/>
      <p:regular r:id="rId168"/>
    </p:embeddedFont>
    <p:embeddedFont>
      <p:font typeface="Proxima Nova" panose="02000506030000020004" pitchFamily="2" charset="0"/>
      <p:regular r:id="rId169"/>
      <p:bold r:id="rId170"/>
      <p:italic r:id="rId171"/>
      <p:boldItalic r:id="rId172"/>
    </p:embeddedFont>
    <p:embeddedFont>
      <p:font typeface="Roboto Mono" pitchFamily="49" charset="0"/>
      <p:regular r:id="rId173"/>
      <p:bold r:id="rId174"/>
      <p:italic r:id="rId175"/>
      <p:boldItalic r:id="rId176"/>
    </p:embeddedFont>
    <p:embeddedFont>
      <p:font typeface="Trebuchet MS" panose="020B0703020202090204" pitchFamily="34" charset="0"/>
      <p:regular r:id="rId177"/>
      <p:bold r:id="rId178"/>
      <p:italic r:id="rId1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1D4427-F076-4C68-B42E-FBEDBD8CC768}">
  <a:tblStyle styleId="{311D4427-F076-4C68-B42E-FBEDBD8CC7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46" d="100"/>
          <a:sy n="146" d="100"/>
        </p:scale>
        <p:origin x="168"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5.fntdata"/><Relationship Id="rId170" Type="http://schemas.openxmlformats.org/officeDocument/2006/relationships/font" Target="fonts/font1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6.fntdata"/><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7.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7.fntdata"/><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font" Target="fonts/font2.fntdata"/><Relationship Id="rId177" Type="http://schemas.openxmlformats.org/officeDocument/2006/relationships/font" Target="fonts/font23.fntdata"/><Relationship Id="rId172" Type="http://schemas.openxmlformats.org/officeDocument/2006/relationships/font" Target="fonts/font1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8.fntdata"/><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3.fntdata"/><Relationship Id="rId178"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20.fntdata"/><Relationship Id="rId179" Type="http://schemas.openxmlformats.org/officeDocument/2006/relationships/font" Target="fonts/font2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0.fntdata"/><Relationship Id="rId169"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75" Type="http://schemas.openxmlformats.org/officeDocument/2006/relationships/font" Target="fonts/font2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fntdata"/><Relationship Id="rId176" Type="http://schemas.openxmlformats.org/officeDocument/2006/relationships/font" Target="fonts/font2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2.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studio.code.org/s/csp8-2023/lessons/9"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studio.code.org/s/csp8-2023/lessons/10"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tudio.code.org/s/csp8-2023/lessons/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tudio.code.org/s/csp8-2023/lessons/1"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tudio.code.org/s/csp8-2023/lessons/2"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tudio.code.org/s/csp8-2023/lessons/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tudio.code.org/s/csp8-2023/lessons/4"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tudio.code.org/s/csp8-2023/lessons/5"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studio.code.org/s/csp8-2023/lessons/6"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studio.code.org/s/csp8-2023/lessons/7"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studio.code.org/s/csp8-2023/lessons/8"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41b682ba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41b682ba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5d8ab6b30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5d8ab6b30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25d8ab6b307_0_3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25d8ab6b307_0_3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5d8ab6b307_0_3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5d8ab6b307_0_3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25d8ab6b307_0_3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25d8ab6b307_0_3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3"/>
              </a:rPr>
              <a:t>https://studio.code.org/s/csp8-2023/lessons/9</a:t>
            </a:r>
            <a:r>
              <a:rPr lang="en">
                <a:solidFill>
                  <a:schemeClr val="dk1"/>
                </a:solidFill>
              </a:rPr>
              <a:t>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5d8ab6b307_0_3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5d8ab6b307_0_3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5d8ab6b307_0_3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25d8ab6b307_0_3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5d8ab6b307_0_3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25d8ab6b307_0_3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5d8ab6b307_0_3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5d8ab6b307_0_3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5d8ab6b307_0_3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25d8ab6b307_0_3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5d8ab6b307_0_3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5d8ab6b307_0_3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5d8ab6b307_0_3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5d8ab6b307_0_3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5d8ab6b307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5d8ab6b307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25d8ab6b307_0_3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25d8ab6b307_0_3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5d8ab6b307_0_3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25d8ab6b307_0_3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5d8ab6b307_0_3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25d8ab6b307_0_3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5d8ab6b307_0_3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25d8ab6b307_0_3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5d8ab6b307_0_3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5d8ab6b307_0_3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25d8ab6b307_0_3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25d8ab6b307_0_3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25d8ab6b307_0_3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25d8ab6b307_0_3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5d8ab6b307_0_3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5d8ab6b307_0_3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5d8ab6b307_0_3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5d8ab6b307_0_3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25d8ab6b307_0_3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25d8ab6b307_0_3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5d8ab6b307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5d8ab6b307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25d8ab6b307_0_3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25d8ab6b307_0_3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25d8ab6b307_0_3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25d8ab6b307_0_3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25d8ab6b307_0_3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25d8ab6b307_0_3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5d8ab6b307_0_3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25d8ab6b307_0_3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5d8ab6b307_0_3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5d8ab6b307_0_3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5d8ab6b307_0_4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5d8ab6b307_0_4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3"/>
              </a:rPr>
              <a:t>https://studio.code.org/s/csp8-2023/lessons/10</a:t>
            </a:r>
            <a:r>
              <a:rPr lang="en">
                <a:solidFill>
                  <a:schemeClr val="dk1"/>
                </a:solidFill>
              </a:rPr>
              <a:t>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5d8ab6b307_0_4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5d8ab6b307_0_4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5d8ab6b307_0_4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25d8ab6b307_0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25d8ab6b307_0_4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25d8ab6b307_0_4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5d8ab6b307_0_4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25d8ab6b307_0_4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5d8ab6b307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5d8ab6b307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25d8ab6b307_0_4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25d8ab6b307_0_4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5d8ab6b307_0_4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25d8ab6b307_0_4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25d8ab6b307_0_4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25d8ab6b307_0_4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25d8ab6b307_0_4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25d8ab6b307_0_4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25d8ab6b307_0_4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25d8ab6b307_0_4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25d8ab6b307_0_4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25d8ab6b307_0_4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5d8ab6b307_0_4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5d8ab6b307_0_4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25d8ab6b307_0_4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25d8ab6b307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25d8ab6b307_0_4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25d8ab6b307_0_4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25d8ab6b307_0_4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25d8ab6b307_0_4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5d8ab6b307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5d8ab6b307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25d8ab6b307_0_4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25d8ab6b307_0_4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25d8ab6b307_0_4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25d8ab6b307_0_4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25d8ab6b307_0_4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25d8ab6b307_0_4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25d8ab6b307_0_4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25d8ab6b307_0_4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25d8ab6b307_0_4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25d8ab6b307_0_4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25d8ab6b307_0_4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25d8ab6b307_0_4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25d8ab6b307_0_4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25d8ab6b307_0_4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25d8ab6b307_0_4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25d8ab6b307_0_4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25d8ab6b307_0_4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25d8ab6b307_0_4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5d8ab6b307_0_4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5d8ab6b307_0_4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d8ab6b307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5d8ab6b307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7c1abf70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7c1abf70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7c1abf70c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7c1abf70c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7c1abf70c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7c1abf70c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d8ab6b307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d8ab6b307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5d8ab6b307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5d8ab6b307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3"/>
              </a:rPr>
              <a:t>https://studio.code.org/s/csp8-2023/lessons/1</a:t>
            </a:r>
            <a:r>
              <a:rPr lang="en">
                <a:solidFill>
                  <a:schemeClr val="dk1"/>
                </a:solidFill>
              </a:rPr>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5d8ab6b307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5d8ab6b307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5d8ab6b307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5d8ab6b307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5d8ab6b30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5d8ab6b30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3"/>
              </a:rPr>
              <a:t>https://studio.code.org/s/csp8-2023/lessons/1</a:t>
            </a:r>
            <a:r>
              <a:rPr lang="en">
                <a:solidFill>
                  <a:schemeClr val="dk1"/>
                </a:solidFill>
              </a:rP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5d8ab6b307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5d8ab6b307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5d8ab6b307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5d8ab6b307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d8ab6b307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5d8ab6b307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5d8ab6b307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5d8ab6b307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5d8ab6b307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5d8ab6b307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5d8ab6b307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5d8ab6b307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5d8ab6b307_0_1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5d8ab6b307_0_1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3"/>
              </a:rPr>
              <a:t>https://studio.code.org/s/csp8-2023/lessons/2</a:t>
            </a:r>
            <a:r>
              <a:rPr lang="en">
                <a:solidFill>
                  <a:schemeClr val="dk1"/>
                </a:solidFill>
              </a:rPr>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5d8ab6b307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5d8ab6b307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5d8ab6b307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5d8ab6b307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5d8ab6b307_0_1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5d8ab6b307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5d8ab6b307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5d8ab6b307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5d8ab6b307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5d8ab6b307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5d8ab6b307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5d8ab6b307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5d8ab6b307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5d8ab6b307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5d8ab6b307_0_1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5d8ab6b307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5d8ab6b307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5d8ab6b307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5d8ab6b307_0_1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5d8ab6b307_0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3"/>
              </a:rPr>
              <a:t>https://studio.code.org/s/csp8-2023/lessons/3</a:t>
            </a:r>
            <a:r>
              <a:rPr lang="en">
                <a:solidFill>
                  <a:schemeClr val="dk1"/>
                </a:solidFill>
              </a:rPr>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5d8ab6b307_0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5d8ab6b307_0_1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d8ab6b307_0_1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d8ab6b307_0_1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5d8ab6b307_0_1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5d8ab6b307_0_1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5d8ab6b307_0_1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5d8ab6b307_0_1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d8ab6b30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5d8ab6b307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5d8ab6b307_0_1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5d8ab6b307_0_1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5d8ab6b307_0_1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5d8ab6b307_0_1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5d8ab6b307_0_1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5d8ab6b307_0_1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5d8ab6b307_0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5d8ab6b307_0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5d8ab6b307_0_1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5d8ab6b307_0_1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5d8ab6b307_0_1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5d8ab6b307_0_1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5d8ab6b307_0_1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5d8ab6b307_0_1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5d8ab6b307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5d8ab6b307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5d8ab6b307_0_2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5d8ab6b307_0_2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3"/>
              </a:rPr>
              <a:t>https://studio.code.org/s/csp8-2023/lessons/4</a:t>
            </a:r>
            <a:r>
              <a:rPr lang="en">
                <a:solidFill>
                  <a:schemeClr val="dk1"/>
                </a:solidFill>
              </a:rPr>
              <a:t>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5d8ab6b307_0_2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5d8ab6b307_0_2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5d8ab6b307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5d8ab6b307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5d8ab6b307_0_2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5d8ab6b307_0_2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5d8ab6b307_0_2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5d8ab6b307_0_2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5d8ab6b307_0_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5d8ab6b307_0_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5d8ab6b307_0_2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5d8ab6b307_0_2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d8ab6b307_0_2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d8ab6b307_0_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5d8ab6b307_0_2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5d8ab6b307_0_2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5d8ab6b307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5d8ab6b307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5d8ab6b307_0_2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5d8ab6b307_0_2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5d8ab6b307_0_2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5d8ab6b307_0_2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3"/>
              </a:rPr>
              <a:t>https://studio.code.org/s/csp8-2023/lessons/5</a:t>
            </a:r>
            <a:r>
              <a:rPr lang="en">
                <a:solidFill>
                  <a:schemeClr val="dk1"/>
                </a:solidFill>
              </a:rPr>
              <a:t>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5d8ab6b307_0_2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5d8ab6b307_0_2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d8ab6b307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d8ab6b30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5d8ab6b307_0_2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5d8ab6b307_0_2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5d8ab6b307_0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25d8ab6b307_0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d8ab6b307_0_2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d8ab6b307_0_2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5d8ab6b307_0_2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5d8ab6b307_0_2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5d8ab6b307_0_2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5d8ab6b307_0_2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5d8ab6b307_0_2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5d8ab6b307_0_2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5d8ab6b307_0_2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5d8ab6b307_0_2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5d8ab6b307_0_2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5d8ab6b307_0_2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5d8ab6b307_0_2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5d8ab6b307_0_2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3"/>
              </a:rPr>
              <a:t>https://studio.code.org/s/csp8-2023/lessons/6</a:t>
            </a:r>
            <a:r>
              <a:rPr lang="en">
                <a:solidFill>
                  <a:schemeClr val="dk1"/>
                </a:solidFill>
              </a:rPr>
              <a:t>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5d8ab6b307_0_2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5d8ab6b307_0_2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5d8ab6b307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5d8ab6b307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5d8ab6b307_0_2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5d8ab6b307_0_2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5d8ab6b307_0_2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5d8ab6b307_0_2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5d8ab6b307_0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25d8ab6b307_0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5d8ab6b307_0_2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25d8ab6b307_0_2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5d8ab6b307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5d8ab6b307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5d8ab6b307_0_2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5d8ab6b307_0_2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5d8ab6b307_0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25d8ab6b307_0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5d8ab6b307_0_2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25d8ab6b307_0_2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5d8ab6b307_0_2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25d8ab6b307_0_2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5d8ab6b307_0_2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5d8ab6b307_0_2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5d8ab6b307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5d8ab6b307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5d8ab6b307_0_3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25d8ab6b307_0_3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3"/>
              </a:rPr>
              <a:t>https://studio.code.org/s/csp8-2023/lessons/7</a:t>
            </a:r>
            <a:r>
              <a:rPr lang="en">
                <a:solidFill>
                  <a:schemeClr val="dk1"/>
                </a:solidFill>
              </a:rPr>
              <a:t>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5d8ab6b307_0_3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5d8ab6b307_0_3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5d8ab6b307_0_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25d8ab6b307_0_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5d8ab6b307_0_3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5d8ab6b307_0_3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5d8ab6b307_0_3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25d8ab6b307_0_3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5d8ab6b307_0_3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5d8ab6b307_0_3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5d8ab6b307_0_3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5d8ab6b307_0_3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5d8ab6b307_0_3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25d8ab6b307_0_3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5d8ab6b307_0_3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25d8ab6b307_0_3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3"/>
              </a:rPr>
              <a:t>https://studio.code.org/s/csp8-2023/lessons/8</a:t>
            </a:r>
            <a:r>
              <a:rPr lang="en">
                <a:solidFill>
                  <a:schemeClr val="dk1"/>
                </a:solidFill>
              </a:rPr>
              <a:t>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5d8ab6b307_0_3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25d8ab6b307_0_3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5d8ab6b307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5d8ab6b307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5d8ab6b307_0_3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25d8ab6b307_0_3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25d8ab6b307_0_3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25d8ab6b307_0_3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25d8ab6b307_0_3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25d8ab6b307_0_3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5d8ab6b307_0_3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25d8ab6b307_0_3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25d8ab6b307_0_3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25d8ab6b307_0_3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25d8ab6b307_0_3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25d8ab6b307_0_3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5d8ab6b307_0_3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25d8ab6b307_0_3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25d8ab6b307_0_3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25d8ab6b307_0_3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5d8ab6b307_0_3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25d8ab6b307_0_3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5d8ab6b307_0_3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25d8ab6b307_0_3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2A6E620-1A34-B74A-BB0E-E1DD84F96B8E}" type="datetimeFigureOut">
              <a:rPr lang="en-US" smtClean="0"/>
              <a:t>2/4/24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E45F93-17A0-F245-B6E3-D07D013D3DA9}" type="slidenum">
              <a:rPr lang="en-US" smtClean="0"/>
              <a:t>‹#›</a:t>
            </a:fld>
            <a:endParaRPr lang="en-US"/>
          </a:p>
        </p:txBody>
      </p:sp>
    </p:spTree>
    <p:extLst>
      <p:ext uri="{BB962C8B-B14F-4D97-AF65-F5344CB8AC3E}">
        <p14:creationId xmlns:p14="http://schemas.microsoft.com/office/powerpoint/2010/main" val="35692716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A6E620-1A34-B74A-BB0E-E1DD84F96B8E}" type="datetimeFigureOut">
              <a:rPr lang="en-US" smtClean="0"/>
              <a:t>2/4/24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E45F93-17A0-F245-B6E3-D07D013D3DA9}" type="slidenum">
              <a:rPr lang="en-US" smtClean="0"/>
              <a:t>‹#›</a:t>
            </a:fld>
            <a:endParaRPr lang="en-US"/>
          </a:p>
        </p:txBody>
      </p:sp>
    </p:spTree>
    <p:extLst>
      <p:ext uri="{BB962C8B-B14F-4D97-AF65-F5344CB8AC3E}">
        <p14:creationId xmlns:p14="http://schemas.microsoft.com/office/powerpoint/2010/main" val="22319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A6E620-1A34-B74A-BB0E-E1DD84F96B8E}" type="datetimeFigureOut">
              <a:rPr lang="en-US" smtClean="0"/>
              <a:t>2/4/24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E45F93-17A0-F245-B6E3-D07D013D3DA9}" type="slidenum">
              <a:rPr lang="en-US" smtClean="0"/>
              <a:t>‹#›</a:t>
            </a:fld>
            <a:endParaRPr lang="en-US"/>
          </a:p>
        </p:txBody>
      </p:sp>
    </p:spTree>
    <p:extLst>
      <p:ext uri="{BB962C8B-B14F-4D97-AF65-F5344CB8AC3E}">
        <p14:creationId xmlns:p14="http://schemas.microsoft.com/office/powerpoint/2010/main" val="1398096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userDrawn="1">
  <p:cSld name="1_Section header">
    <p:bg>
      <p:bgPr>
        <a:solidFill>
          <a:schemeClr val="bg1"/>
        </a:solidFill>
        <a:effectLst/>
      </p:bgPr>
    </p:bg>
    <p:spTree>
      <p:nvGrpSpPr>
        <p:cNvPr id="1" name="Shape 158"/>
        <p:cNvGrpSpPr/>
        <p:nvPr/>
      </p:nvGrpSpPr>
      <p:grpSpPr>
        <a:xfrm>
          <a:off x="0" y="0"/>
          <a:ext cx="0" cy="0"/>
          <a:chOff x="0" y="0"/>
          <a:chExt cx="0" cy="0"/>
        </a:xfrm>
      </p:grpSpPr>
      <p:sp>
        <p:nvSpPr>
          <p:cNvPr id="2" name="Google Shape;201;p53">
            <a:extLst>
              <a:ext uri="{FF2B5EF4-FFF2-40B4-BE49-F238E27FC236}">
                <a16:creationId xmlns:a16="http://schemas.microsoft.com/office/drawing/2014/main" id="{BD3745FA-D2F8-9DBE-D081-4E85D3063CC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dirty="0"/>
          </a:p>
        </p:txBody>
      </p:sp>
    </p:spTree>
    <p:extLst>
      <p:ext uri="{BB962C8B-B14F-4D97-AF65-F5344CB8AC3E}">
        <p14:creationId xmlns:p14="http://schemas.microsoft.com/office/powerpoint/2010/main" val="3387927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1">
  <p:cSld name="Title slide 1 1">
    <p:spTree>
      <p:nvGrpSpPr>
        <p:cNvPr id="1" name="Shape 200"/>
        <p:cNvGrpSpPr/>
        <p:nvPr/>
      </p:nvGrpSpPr>
      <p:grpSpPr>
        <a:xfrm>
          <a:off x="0" y="0"/>
          <a:ext cx="0" cy="0"/>
          <a:chOff x="0" y="0"/>
          <a:chExt cx="0" cy="0"/>
        </a:xfrm>
      </p:grpSpPr>
      <p:sp>
        <p:nvSpPr>
          <p:cNvPr id="201" name="Google Shape;201;p5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dirty="0"/>
          </a:p>
        </p:txBody>
      </p:sp>
      <p:sp>
        <p:nvSpPr>
          <p:cNvPr id="202" name="Google Shape;202;p5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
        <p:nvSpPr>
          <p:cNvPr id="203" name="Google Shape;20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25388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93"/>
        <p:cNvGrpSpPr/>
        <p:nvPr/>
      </p:nvGrpSpPr>
      <p:grpSpPr>
        <a:xfrm>
          <a:off x="0" y="0"/>
          <a:ext cx="0" cy="0"/>
          <a:chOff x="0" y="0"/>
          <a:chExt cx="0" cy="0"/>
        </a:xfrm>
      </p:grpSpPr>
      <p:sp>
        <p:nvSpPr>
          <p:cNvPr id="94" name="Google Shape;94;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5" name="Google Shape;95;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 name="Google Shape;9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09027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arm Up">
  <p:cSld name="Warm Up">
    <p:spTree>
      <p:nvGrpSpPr>
        <p:cNvPr id="1" name="Shape 142"/>
        <p:cNvGrpSpPr/>
        <p:nvPr/>
      </p:nvGrpSpPr>
      <p:grpSpPr>
        <a:xfrm>
          <a:off x="0" y="0"/>
          <a:ext cx="0" cy="0"/>
          <a:chOff x="0" y="0"/>
          <a:chExt cx="0" cy="0"/>
        </a:xfrm>
      </p:grpSpPr>
      <p:sp>
        <p:nvSpPr>
          <p:cNvPr id="149" name="Google Shape;149;p38"/>
          <p:cNvSpPr txBox="1">
            <a:spLocks noGrp="1"/>
          </p:cNvSpPr>
          <p:nvPr>
            <p:ph type="body" idx="1"/>
          </p:nvPr>
        </p:nvSpPr>
        <p:spPr>
          <a:xfrm>
            <a:off x="457200" y="640080"/>
            <a:ext cx="8229600" cy="4114800"/>
          </a:xfrm>
          <a:prstGeom prst="rect">
            <a:avLst/>
          </a:prstGeom>
        </p:spPr>
        <p:txBody>
          <a:bodyPr spcFirstLastPara="1" wrap="square" lIns="91425" tIns="91425" rIns="91425" bIns="91425" anchor="t" anchorCtr="0">
            <a:normAutofit/>
          </a:bodyPr>
          <a:lstStyle>
            <a:lvl1pPr marL="457200" lvl="0" indent="-381000" algn="ctr" rtl="0">
              <a:spcBef>
                <a:spcPts val="0"/>
              </a:spcBef>
              <a:spcAft>
                <a:spcPts val="0"/>
              </a:spcAft>
              <a:buClr>
                <a:schemeClr val="dk1"/>
              </a:buClr>
              <a:buSzPts val="2400"/>
              <a:buChar char="●"/>
              <a:defRPr sz="2400">
                <a:solidFill>
                  <a:schemeClr val="dk1"/>
                </a:solidFill>
              </a:defRPr>
            </a:lvl1pPr>
            <a:lvl2pPr marL="914400" lvl="1" indent="-381000" algn="ctr" rtl="0">
              <a:spcBef>
                <a:spcPts val="0"/>
              </a:spcBef>
              <a:spcAft>
                <a:spcPts val="0"/>
              </a:spcAft>
              <a:buClr>
                <a:schemeClr val="dk1"/>
              </a:buClr>
              <a:buSzPts val="2400"/>
              <a:buChar char="○"/>
              <a:defRPr sz="2400">
                <a:solidFill>
                  <a:schemeClr val="dk1"/>
                </a:solidFill>
              </a:defRPr>
            </a:lvl2pPr>
            <a:lvl3pPr marL="1371600" lvl="2" indent="-381000" algn="ctr" rtl="0">
              <a:spcBef>
                <a:spcPts val="0"/>
              </a:spcBef>
              <a:spcAft>
                <a:spcPts val="0"/>
              </a:spcAft>
              <a:buClr>
                <a:schemeClr val="dk1"/>
              </a:buClr>
              <a:buSzPts val="2400"/>
              <a:buChar char="■"/>
              <a:defRPr sz="2400">
                <a:solidFill>
                  <a:schemeClr val="dk1"/>
                </a:solidFill>
              </a:defRPr>
            </a:lvl3pPr>
            <a:lvl4pPr marL="1828800" lvl="3" indent="-381000" algn="ctr" rtl="0">
              <a:spcBef>
                <a:spcPts val="0"/>
              </a:spcBef>
              <a:spcAft>
                <a:spcPts val="0"/>
              </a:spcAft>
              <a:buClr>
                <a:schemeClr val="dk1"/>
              </a:buClr>
              <a:buSzPts val="2400"/>
              <a:buChar char="●"/>
              <a:defRPr sz="2400">
                <a:solidFill>
                  <a:schemeClr val="dk1"/>
                </a:solidFill>
              </a:defRPr>
            </a:lvl4pPr>
            <a:lvl5pPr marL="2286000" lvl="4" indent="-381000" algn="ctr" rtl="0">
              <a:spcBef>
                <a:spcPts val="0"/>
              </a:spcBef>
              <a:spcAft>
                <a:spcPts val="0"/>
              </a:spcAft>
              <a:buClr>
                <a:schemeClr val="dk1"/>
              </a:buClr>
              <a:buSzPts val="2400"/>
              <a:buChar char="○"/>
              <a:defRPr sz="2400">
                <a:solidFill>
                  <a:schemeClr val="dk1"/>
                </a:solidFill>
              </a:defRPr>
            </a:lvl5pPr>
            <a:lvl6pPr marL="2743200" lvl="5" indent="-381000" algn="ctr" rtl="0">
              <a:spcBef>
                <a:spcPts val="0"/>
              </a:spcBef>
              <a:spcAft>
                <a:spcPts val="0"/>
              </a:spcAft>
              <a:buClr>
                <a:schemeClr val="dk1"/>
              </a:buClr>
              <a:buSzPts val="2400"/>
              <a:buChar char="■"/>
              <a:defRPr sz="2400">
                <a:solidFill>
                  <a:schemeClr val="dk1"/>
                </a:solidFill>
              </a:defRPr>
            </a:lvl6pPr>
            <a:lvl7pPr marL="3200400" lvl="6" indent="-381000" algn="ctr" rtl="0">
              <a:spcBef>
                <a:spcPts val="0"/>
              </a:spcBef>
              <a:spcAft>
                <a:spcPts val="0"/>
              </a:spcAft>
              <a:buClr>
                <a:schemeClr val="dk1"/>
              </a:buClr>
              <a:buSzPts val="2400"/>
              <a:buChar char="●"/>
              <a:defRPr sz="2400">
                <a:solidFill>
                  <a:schemeClr val="dk1"/>
                </a:solidFill>
              </a:defRPr>
            </a:lvl7pPr>
            <a:lvl8pPr marL="3657600" lvl="7" indent="-381000" algn="ctr" rtl="0">
              <a:spcBef>
                <a:spcPts val="0"/>
              </a:spcBef>
              <a:spcAft>
                <a:spcPts val="0"/>
              </a:spcAft>
              <a:buClr>
                <a:schemeClr val="dk1"/>
              </a:buClr>
              <a:buSzPts val="2400"/>
              <a:buChar char="○"/>
              <a:defRPr sz="2400">
                <a:solidFill>
                  <a:schemeClr val="dk1"/>
                </a:solidFill>
              </a:defRPr>
            </a:lvl8pPr>
            <a:lvl9pPr marL="4114800" lvl="8" indent="-381000" algn="ctr" rtl="0">
              <a:spcBef>
                <a:spcPts val="0"/>
              </a:spcBef>
              <a:spcAft>
                <a:spcPts val="0"/>
              </a:spcAft>
              <a:buClr>
                <a:schemeClr val="dk1"/>
              </a:buClr>
              <a:buSzPts val="2400"/>
              <a:buChar char="■"/>
              <a:defRPr sz="2400">
                <a:solidFill>
                  <a:schemeClr val="dk1"/>
                </a:solidFill>
              </a:defRPr>
            </a:lvl9pPr>
          </a:lstStyle>
          <a:p>
            <a:endParaRPr/>
          </a:p>
        </p:txBody>
      </p:sp>
    </p:spTree>
    <p:extLst>
      <p:ext uri="{BB962C8B-B14F-4D97-AF65-F5344CB8AC3E}">
        <p14:creationId xmlns:p14="http://schemas.microsoft.com/office/powerpoint/2010/main" val="2804090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A6E620-1A34-B74A-BB0E-E1DD84F96B8E}" type="datetimeFigureOut">
              <a:rPr lang="en-US" smtClean="0"/>
              <a:t>2/4/24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E45F93-17A0-F245-B6E3-D07D013D3DA9}" type="slidenum">
              <a:rPr lang="en-US" smtClean="0"/>
              <a:t>‹#›</a:t>
            </a:fld>
            <a:endParaRPr lang="en-US"/>
          </a:p>
        </p:txBody>
      </p:sp>
    </p:spTree>
    <p:extLst>
      <p:ext uri="{BB962C8B-B14F-4D97-AF65-F5344CB8AC3E}">
        <p14:creationId xmlns:p14="http://schemas.microsoft.com/office/powerpoint/2010/main" val="766079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2A6E620-1A34-B74A-BB0E-E1DD84F96B8E}" type="datetimeFigureOut">
              <a:rPr lang="en-US" smtClean="0"/>
              <a:t>2/4/24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E45F93-17A0-F245-B6E3-D07D013D3DA9}" type="slidenum">
              <a:rPr lang="en-US" smtClean="0"/>
              <a:t>‹#›</a:t>
            </a:fld>
            <a:endParaRPr lang="en-US"/>
          </a:p>
        </p:txBody>
      </p:sp>
    </p:spTree>
    <p:extLst>
      <p:ext uri="{BB962C8B-B14F-4D97-AF65-F5344CB8AC3E}">
        <p14:creationId xmlns:p14="http://schemas.microsoft.com/office/powerpoint/2010/main" val="38031782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2A6E620-1A34-B74A-BB0E-E1DD84F96B8E}" type="datetimeFigureOut">
              <a:rPr lang="en-US" smtClean="0"/>
              <a:t>2/4/24</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18E45F93-17A0-F245-B6E3-D07D013D3DA9}" type="slidenum">
              <a:rPr lang="en-US" smtClean="0"/>
              <a:t>‹#›</a:t>
            </a:fld>
            <a:endParaRPr lang="en-US"/>
          </a:p>
        </p:txBody>
      </p:sp>
    </p:spTree>
    <p:extLst>
      <p:ext uri="{BB962C8B-B14F-4D97-AF65-F5344CB8AC3E}">
        <p14:creationId xmlns:p14="http://schemas.microsoft.com/office/powerpoint/2010/main" val="2533936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E45F93-17A0-F245-B6E3-D07D013D3DA9}"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71870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A6E620-1A34-B74A-BB0E-E1DD84F96B8E}" type="datetimeFigureOut">
              <a:rPr lang="en-US" smtClean="0"/>
              <a:t>2/4/24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8E45F93-17A0-F245-B6E3-D07D013D3DA9}" type="slidenum">
              <a:rPr lang="en-US" smtClean="0"/>
              <a:t>‹#›</a:t>
            </a:fld>
            <a:endParaRPr lang="en-US"/>
          </a:p>
        </p:txBody>
      </p:sp>
    </p:spTree>
    <p:extLst>
      <p:ext uri="{BB962C8B-B14F-4D97-AF65-F5344CB8AC3E}">
        <p14:creationId xmlns:p14="http://schemas.microsoft.com/office/powerpoint/2010/main" val="989755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A6E620-1A34-B74A-BB0E-E1DD84F96B8E}" type="datetimeFigureOut">
              <a:rPr lang="en-US" smtClean="0"/>
              <a:t>2/4/24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8E45F93-17A0-F245-B6E3-D07D013D3DA9}" type="slidenum">
              <a:rPr lang="en-US" smtClean="0"/>
              <a:t>‹#›</a:t>
            </a:fld>
            <a:endParaRPr lang="en-US"/>
          </a:p>
        </p:txBody>
      </p:sp>
    </p:spTree>
    <p:extLst>
      <p:ext uri="{BB962C8B-B14F-4D97-AF65-F5344CB8AC3E}">
        <p14:creationId xmlns:p14="http://schemas.microsoft.com/office/powerpoint/2010/main" val="247225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F2A6E620-1A34-B74A-BB0E-E1DD84F96B8E}" type="datetimeFigureOut">
              <a:rPr lang="en-US" smtClean="0"/>
              <a:t>2/4/24</a:t>
            </a:fld>
            <a:endParaRPr lang="en-US"/>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18E45F93-17A0-F245-B6E3-D07D013D3DA9}" type="slidenum">
              <a:rPr lang="en-US" smtClean="0"/>
              <a:t>‹#›</a:t>
            </a:fld>
            <a:endParaRPr lang="en-US"/>
          </a:p>
        </p:txBody>
      </p:sp>
    </p:spTree>
    <p:extLst>
      <p:ext uri="{BB962C8B-B14F-4D97-AF65-F5344CB8AC3E}">
        <p14:creationId xmlns:p14="http://schemas.microsoft.com/office/powerpoint/2010/main" val="456025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2A6E620-1A34-B74A-BB0E-E1DD84F96B8E}" type="datetimeFigureOut">
              <a:rPr lang="en-US" smtClean="0"/>
              <a:t>2/4/24</a:t>
            </a:fld>
            <a:endParaRPr lang="en-US"/>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18E45F93-17A0-F245-B6E3-D07D013D3DA9}" type="slidenum">
              <a:rPr lang="en-US" smtClean="0"/>
              <a:t>‹#›</a:t>
            </a:fld>
            <a:endParaRPr lang="en-US"/>
          </a:p>
        </p:txBody>
      </p:sp>
    </p:spTree>
    <p:extLst>
      <p:ext uri="{BB962C8B-B14F-4D97-AF65-F5344CB8AC3E}">
        <p14:creationId xmlns:p14="http://schemas.microsoft.com/office/powerpoint/2010/main" val="162152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dirty="0"/>
              <a:t>2/4/24</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fld id="{18E45F93-17A0-F245-B6E3-D07D013D3DA9}" type="slidenum">
              <a:rPr lang="en-US" smtClean="0"/>
              <a:t>‹#›</a:t>
            </a:fld>
            <a:endParaRPr lang="en-US"/>
          </a:p>
        </p:txBody>
      </p:sp>
    </p:spTree>
    <p:extLst>
      <p:ext uri="{BB962C8B-B14F-4D97-AF65-F5344CB8AC3E}">
        <p14:creationId xmlns:p14="http://schemas.microsoft.com/office/powerpoint/2010/main" val="402502253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Lst>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150.xml"/><Relationship Id="rId3" Type="http://schemas.openxmlformats.org/officeDocument/2006/relationships/slide" Target="slide2.xml"/><Relationship Id="rId7" Type="http://schemas.openxmlformats.org/officeDocument/2006/relationships/slide" Target="slide58.xml"/><Relationship Id="rId12" Type="http://schemas.openxmlformats.org/officeDocument/2006/relationships/slide" Target="slide125.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48.xml"/><Relationship Id="rId11" Type="http://schemas.openxmlformats.org/officeDocument/2006/relationships/slide" Target="slide102.xml"/><Relationship Id="rId5" Type="http://schemas.openxmlformats.org/officeDocument/2006/relationships/slide" Target="slide35.xml"/><Relationship Id="rId10" Type="http://schemas.openxmlformats.org/officeDocument/2006/relationships/slide" Target="slide88.xml"/><Relationship Id="rId4" Type="http://schemas.openxmlformats.org/officeDocument/2006/relationships/slide" Target="slide26.xml"/><Relationship Id="rId9" Type="http://schemas.openxmlformats.org/officeDocument/2006/relationships/slide" Target="slide80.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35.png"/></Relationships>
</file>

<file path=ppt/slides/_rels/slide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49.gif"/></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3.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5.png"/></Relationships>
</file>

<file path=ppt/slides/_rels/slide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2.png"/><Relationship Id="rId2" Type="http://schemas.openxmlformats.org/officeDocument/2006/relationships/notesSlide" Target="../notesSlides/notesSlide13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0.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8.xm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53.png"/></Relationships>
</file>

<file path=ppt/slides/_rels/slide1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9.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hyperlink" Target="http://www.youtube.com/watch?v=zZkY3MLBGh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hyperlink" Target="http://www.youtube.com/watch?v=f5qgOqNQ7z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hyperlink" Target="http://www.youtube.com/watch?v=07YzpuDgvD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hyperlink" Target="http://www.youtube.com/watch?v=POTosC2q6H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hyperlink" Target="http://www.youtube.com/watch?v=HODtXiNsjc4" TargetMode="Externa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hyperlink" Target="http://www.youtube.com/watch?v=uJG2ZkmPEk8"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34.jpg"/><Relationship Id="rId4" Type="http://schemas.openxmlformats.org/officeDocument/2006/relationships/hyperlink" Target="http://www.youtube.com/watch?v=KUz9oMrXe48"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hyperlink" Target="http://www.youtube.com/watch?v=AuYNXgO_f3Y"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hyperlink" Target="https://www.npr.org/sections/money/2017/10/06/556212654/episode-798-bad-credit-bureau" TargetMode="External"/><Relationship Id="rId5" Type="http://schemas.openxmlformats.org/officeDocument/2006/relationships/image" Target="../media/image37.png"/><Relationship Id="rId4" Type="http://schemas.openxmlformats.org/officeDocument/2006/relationships/hyperlink" Target="http://drive.google.com/file/d/1I1L-WwBJsT1NGui_pTvtzZnPuqwS2TGK/view"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hyperlink" Target="http://drive.google.com/file/d/1gTMNZZM6DY8kT6v_Ve4iK6qm6YX4wqwu/view" TargetMode="External"/><Relationship Id="rId4" Type="http://schemas.openxmlformats.org/officeDocument/2006/relationships/hyperlink" Target="https://www.carbonite.com/podcasts/breach/s02e03-Equifax-data-breach"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hyperlink" Target="https://play.kahoot.it/v2/?quizId=5961fcf0-0dd2-4c76-bd0a-081fc9f1cf8b" TargetMode="Externa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0.png"/></Relationships>
</file>

<file path=ppt/slides/_rels/slide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hyperlink" Target="http://www.youtube.com/watch?v=QvyTEx1wyOY"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44.jpg"/><Relationship Id="rId5" Type="http://schemas.openxmlformats.org/officeDocument/2006/relationships/hyperlink" Target="http://www.youtube.com/watch?v=QnD9BiY0YUw" TargetMode="External"/><Relationship Id="rId4" Type="http://schemas.openxmlformats.org/officeDocument/2006/relationships/image" Target="../media/image43.pn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46.jpg"/><Relationship Id="rId5" Type="http://schemas.openxmlformats.org/officeDocument/2006/relationships/hyperlink" Target="http://www.youtube.com/watch?v=RFBjFclKJZU" TargetMode="External"/><Relationship Id="rId4" Type="http://schemas.openxmlformats.org/officeDocument/2006/relationships/image" Target="../media/image45.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hyperlink" Target="http://www.youtube.com/watch?v=uJG2ZkmPEk8" TargetMode="External"/><Relationship Id="rId4" Type="http://schemas.openxmlformats.org/officeDocument/2006/relationships/image" Target="../media/image45.png"/></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47.jpg"/><Relationship Id="rId4" Type="http://schemas.openxmlformats.org/officeDocument/2006/relationships/hyperlink" Target="http://www.youtube.com/watch?v=ZghMPWGXexs"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54"/>
          <p:cNvSpPr txBox="1"/>
          <p:nvPr/>
        </p:nvSpPr>
        <p:spPr>
          <a:xfrm>
            <a:off x="84175" y="350450"/>
            <a:ext cx="89508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Cybersecurity and Global Impacts</a:t>
            </a:r>
            <a:endParaRPr sz="3600" b="1">
              <a:solidFill>
                <a:srgbClr val="FFFFFF"/>
              </a:solidFill>
              <a:latin typeface="Proxima Nova"/>
              <a:ea typeface="Proxima Nova"/>
              <a:cs typeface="Proxima Nova"/>
              <a:sym typeface="Proxima Nova"/>
            </a:endParaRPr>
          </a:p>
        </p:txBody>
      </p:sp>
      <p:sp>
        <p:nvSpPr>
          <p:cNvPr id="209" name="Google Shape;209;p54"/>
          <p:cNvSpPr txBox="1"/>
          <p:nvPr/>
        </p:nvSpPr>
        <p:spPr>
          <a:xfrm>
            <a:off x="2034900" y="1192250"/>
            <a:ext cx="5074200" cy="3625800"/>
          </a:xfrm>
          <a:prstGeom prst="rect">
            <a:avLst/>
          </a:prstGeom>
          <a:noFill/>
          <a:ln>
            <a:noFill/>
          </a:ln>
        </p:spPr>
        <p:txBody>
          <a:bodyPr spcFirstLastPara="1" wrap="square" lIns="91425" tIns="91425" rIns="91425" bIns="91425" anchor="t" anchorCtr="0">
            <a:noAutofit/>
          </a:bodyPr>
          <a:lstStyle/>
          <a:p>
            <a:pPr marL="1085850" lvl="0" indent="-1028700" algn="l" rtl="0">
              <a:spcBef>
                <a:spcPts val="0"/>
              </a:spcBef>
              <a:spcAft>
                <a:spcPts val="0"/>
              </a:spcAft>
              <a:buNone/>
            </a:pPr>
            <a:r>
              <a:rPr lang="en" sz="1600" b="1">
                <a:solidFill>
                  <a:srgbClr val="FFA400"/>
                </a:solidFill>
              </a:rPr>
              <a:t>Lesson 1:</a:t>
            </a:r>
            <a:r>
              <a:rPr lang="en" sz="1600" b="1">
                <a:solidFill>
                  <a:srgbClr val="FFFFFF"/>
                </a:solidFill>
              </a:rPr>
              <a:t> </a:t>
            </a:r>
            <a:r>
              <a:rPr lang="en" sz="1600" u="sng">
                <a:solidFill>
                  <a:schemeClr val="lt1"/>
                </a:solidFill>
                <a:hlinkClick r:id="rId3" action="ppaction://hlinksldjump">
                  <a:extLst>
                    <a:ext uri="{A12FA001-AC4F-418D-AE19-62706E023703}">
                      <ahyp:hlinkClr xmlns:ahyp="http://schemas.microsoft.com/office/drawing/2018/hyperlinkcolor" val="tx"/>
                    </a:ext>
                  </a:extLst>
                </a:hlinkClick>
              </a:rPr>
              <a:t>Project: Innovation Simulation Part 1</a:t>
            </a:r>
            <a:endParaRPr sz="1600">
              <a:solidFill>
                <a:schemeClr val="lt1"/>
              </a:solidFill>
            </a:endParaRPr>
          </a:p>
          <a:p>
            <a:pPr marL="1085850" lvl="0" indent="-1028700" algn="l" rtl="0">
              <a:spcBef>
                <a:spcPts val="0"/>
              </a:spcBef>
              <a:spcAft>
                <a:spcPts val="0"/>
              </a:spcAft>
              <a:buNone/>
            </a:pPr>
            <a:r>
              <a:rPr lang="en" sz="1600" b="1">
                <a:solidFill>
                  <a:srgbClr val="FFA400"/>
                </a:solidFill>
              </a:rPr>
              <a:t>Lesson 2:</a:t>
            </a:r>
            <a:r>
              <a:rPr lang="en" sz="1600" b="1">
                <a:solidFill>
                  <a:srgbClr val="FFFFFF"/>
                </a:solidFill>
              </a:rPr>
              <a:t> </a:t>
            </a:r>
            <a:r>
              <a:rPr lang="en" sz="1600" u="sng">
                <a:solidFill>
                  <a:schemeClr val="lt1"/>
                </a:solidFill>
                <a:hlinkClick r:id="rId4" action="ppaction://hlinksldjump">
                  <a:extLst>
                    <a:ext uri="{A12FA001-AC4F-418D-AE19-62706E023703}">
                      <ahyp:hlinkClr xmlns:ahyp="http://schemas.microsoft.com/office/drawing/2018/hyperlinkcolor" val="tx"/>
                    </a:ext>
                  </a:extLst>
                </a:hlinkClick>
              </a:rPr>
              <a:t>Data Policies and Privacy</a:t>
            </a:r>
            <a:endParaRPr sz="1600">
              <a:solidFill>
                <a:schemeClr val="lt1"/>
              </a:solidFill>
            </a:endParaRPr>
          </a:p>
          <a:p>
            <a:pPr marL="1085850" lvl="0" indent="-1028700" algn="l" rtl="0">
              <a:spcBef>
                <a:spcPts val="0"/>
              </a:spcBef>
              <a:spcAft>
                <a:spcPts val="0"/>
              </a:spcAft>
              <a:buNone/>
            </a:pPr>
            <a:r>
              <a:rPr lang="en" sz="1600" b="1">
                <a:solidFill>
                  <a:srgbClr val="FFA400"/>
                </a:solidFill>
              </a:rPr>
              <a:t>Lesson 3:</a:t>
            </a:r>
            <a:r>
              <a:rPr lang="en" sz="1600" b="1">
                <a:solidFill>
                  <a:srgbClr val="FFFFFF"/>
                </a:solidFill>
              </a:rPr>
              <a:t> </a:t>
            </a:r>
            <a:r>
              <a:rPr lang="en" sz="1600" u="sng">
                <a:solidFill>
                  <a:schemeClr val="lt1"/>
                </a:solidFill>
                <a:hlinkClick r:id="rId5" action="ppaction://hlinksldjump">
                  <a:extLst>
                    <a:ext uri="{A12FA001-AC4F-418D-AE19-62706E023703}">
                      <ahyp:hlinkClr xmlns:ahyp="http://schemas.microsoft.com/office/drawing/2018/hyperlinkcolor" val="tx"/>
                    </a:ext>
                  </a:extLst>
                </a:hlinkClick>
              </a:rPr>
              <a:t>The Value of Privacy</a:t>
            </a:r>
            <a:endParaRPr sz="1600">
              <a:solidFill>
                <a:schemeClr val="lt1"/>
              </a:solidFill>
            </a:endParaRPr>
          </a:p>
          <a:p>
            <a:pPr marL="1085850" lvl="0" indent="-1028700" algn="l" rtl="0">
              <a:spcBef>
                <a:spcPts val="0"/>
              </a:spcBef>
              <a:spcAft>
                <a:spcPts val="0"/>
              </a:spcAft>
              <a:buNone/>
            </a:pPr>
            <a:r>
              <a:rPr lang="en" sz="1600" b="1">
                <a:solidFill>
                  <a:srgbClr val="FFA400"/>
                </a:solidFill>
              </a:rPr>
              <a:t>Lesson 4:</a:t>
            </a:r>
            <a:r>
              <a:rPr lang="en" sz="1600">
                <a:solidFill>
                  <a:srgbClr val="FFFFFF"/>
                </a:solidFill>
              </a:rPr>
              <a:t> </a:t>
            </a:r>
            <a:r>
              <a:rPr lang="en" sz="1600" u="sng">
                <a:solidFill>
                  <a:schemeClr val="lt1"/>
                </a:solidFill>
                <a:hlinkClick r:id="rId6" action="ppaction://hlinksldjump">
                  <a:extLst>
                    <a:ext uri="{A12FA001-AC4F-418D-AE19-62706E023703}">
                      <ahyp:hlinkClr xmlns:ahyp="http://schemas.microsoft.com/office/drawing/2018/hyperlinkcolor" val="tx"/>
                    </a:ext>
                  </a:extLst>
                </a:hlinkClick>
              </a:rPr>
              <a:t>Project: Innovation Simulation Part 2</a:t>
            </a:r>
            <a:endParaRPr sz="1600">
              <a:solidFill>
                <a:schemeClr val="lt1"/>
              </a:solidFill>
            </a:endParaRPr>
          </a:p>
          <a:p>
            <a:pPr marL="1085850" lvl="0" indent="-1028700" algn="l" rtl="0">
              <a:spcBef>
                <a:spcPts val="0"/>
              </a:spcBef>
              <a:spcAft>
                <a:spcPts val="0"/>
              </a:spcAft>
              <a:buNone/>
            </a:pPr>
            <a:r>
              <a:rPr lang="en" sz="1600" b="1">
                <a:solidFill>
                  <a:srgbClr val="FFA400"/>
                </a:solidFill>
              </a:rPr>
              <a:t>Lesson 5:</a:t>
            </a:r>
            <a:r>
              <a:rPr lang="en" sz="1600" b="1">
                <a:solidFill>
                  <a:srgbClr val="FFFFFF"/>
                </a:solidFill>
              </a:rPr>
              <a:t> </a:t>
            </a:r>
            <a:r>
              <a:rPr lang="en" sz="1600" u="sng">
                <a:solidFill>
                  <a:schemeClr val="lt1"/>
                </a:solidFill>
                <a:hlinkClick r:id="rId7" action="ppaction://hlinksldjump">
                  <a:extLst>
                    <a:ext uri="{A12FA001-AC4F-418D-AE19-62706E023703}">
                      <ahyp:hlinkClr xmlns:ahyp="http://schemas.microsoft.com/office/drawing/2018/hyperlinkcolor" val="tx"/>
                    </a:ext>
                  </a:extLst>
                </a:hlinkClick>
              </a:rPr>
              <a:t>Security Risks Part 1</a:t>
            </a:r>
            <a:endParaRPr sz="1600">
              <a:solidFill>
                <a:schemeClr val="lt1"/>
              </a:solidFill>
            </a:endParaRPr>
          </a:p>
          <a:p>
            <a:pPr marL="1085850" lvl="0" indent="-1028700" algn="l" rtl="0">
              <a:spcBef>
                <a:spcPts val="0"/>
              </a:spcBef>
              <a:spcAft>
                <a:spcPts val="0"/>
              </a:spcAft>
              <a:buNone/>
            </a:pPr>
            <a:r>
              <a:rPr lang="en" sz="1600" b="1">
                <a:solidFill>
                  <a:srgbClr val="FFA400"/>
                </a:solidFill>
              </a:rPr>
              <a:t>Lesson 6:</a:t>
            </a:r>
            <a:r>
              <a:rPr lang="en" sz="1600" b="1">
                <a:solidFill>
                  <a:srgbClr val="FFFFFF"/>
                </a:solidFill>
              </a:rPr>
              <a:t> </a:t>
            </a:r>
            <a:r>
              <a:rPr lang="en" sz="1600" u="sng">
                <a:solidFill>
                  <a:schemeClr val="lt1"/>
                </a:solidFill>
                <a:hlinkClick r:id="rId8" action="ppaction://hlinksldjump">
                  <a:extLst>
                    <a:ext uri="{A12FA001-AC4F-418D-AE19-62706E023703}">
                      <ahyp:hlinkClr xmlns:ahyp="http://schemas.microsoft.com/office/drawing/2018/hyperlinkcolor" val="tx"/>
                    </a:ext>
                  </a:extLst>
                </a:hlinkClick>
              </a:rPr>
              <a:t>Security Risks Part 2</a:t>
            </a:r>
            <a:endParaRPr sz="1600">
              <a:solidFill>
                <a:schemeClr val="lt1"/>
              </a:solidFill>
            </a:endParaRPr>
          </a:p>
          <a:p>
            <a:pPr marL="1085850" lvl="0" indent="-1028700" algn="l" rtl="0">
              <a:spcBef>
                <a:spcPts val="0"/>
              </a:spcBef>
              <a:spcAft>
                <a:spcPts val="0"/>
              </a:spcAft>
              <a:buNone/>
            </a:pPr>
            <a:r>
              <a:rPr lang="en" sz="1600" b="1">
                <a:solidFill>
                  <a:srgbClr val="FFA400"/>
                </a:solidFill>
              </a:rPr>
              <a:t>Lesson 7:</a:t>
            </a:r>
            <a:r>
              <a:rPr lang="en" sz="1600">
                <a:solidFill>
                  <a:srgbClr val="FFFFFF"/>
                </a:solidFill>
              </a:rPr>
              <a:t> </a:t>
            </a:r>
            <a:r>
              <a:rPr lang="en" sz="1600" u="sng">
                <a:solidFill>
                  <a:schemeClr val="lt1"/>
                </a:solidFill>
                <a:hlinkClick r:id="rId9" action="ppaction://hlinksldjump">
                  <a:extLst>
                    <a:ext uri="{A12FA001-AC4F-418D-AE19-62706E023703}">
                      <ahyp:hlinkClr xmlns:ahyp="http://schemas.microsoft.com/office/drawing/2018/hyperlinkcolor" val="tx"/>
                    </a:ext>
                  </a:extLst>
                </a:hlinkClick>
              </a:rPr>
              <a:t>Project: Innovation Simulation Part 3</a:t>
            </a:r>
            <a:endParaRPr sz="1600" b="1">
              <a:solidFill>
                <a:schemeClr val="lt1"/>
              </a:solidFill>
            </a:endParaRPr>
          </a:p>
          <a:p>
            <a:pPr marL="1085850" lvl="0" indent="-1028700" algn="l" rtl="0">
              <a:spcBef>
                <a:spcPts val="0"/>
              </a:spcBef>
              <a:spcAft>
                <a:spcPts val="0"/>
              </a:spcAft>
              <a:buClr>
                <a:schemeClr val="dk1"/>
              </a:buClr>
              <a:buSzPts val="1100"/>
              <a:buFont typeface="Arial"/>
              <a:buNone/>
            </a:pPr>
            <a:r>
              <a:rPr lang="en" sz="1600" b="1">
                <a:solidFill>
                  <a:srgbClr val="FFA400"/>
                </a:solidFill>
              </a:rPr>
              <a:t>Lesson 8: </a:t>
            </a:r>
            <a:r>
              <a:rPr lang="en" sz="1600" u="sng">
                <a:solidFill>
                  <a:schemeClr val="lt1"/>
                </a:solidFill>
                <a:hlinkClick r:id="rId10" action="ppaction://hlinksldjump">
                  <a:extLst>
                    <a:ext uri="{A12FA001-AC4F-418D-AE19-62706E023703}">
                      <ahyp:hlinkClr xmlns:ahyp="http://schemas.microsoft.com/office/drawing/2018/hyperlinkcolor" val="tx"/>
                    </a:ext>
                  </a:extLst>
                </a:hlinkClick>
              </a:rPr>
              <a:t>Protecting Data Part 1</a:t>
            </a:r>
            <a:endParaRPr sz="1600">
              <a:solidFill>
                <a:schemeClr val="lt1"/>
              </a:solidFill>
            </a:endParaRPr>
          </a:p>
          <a:p>
            <a:pPr marL="1085850" lvl="0" indent="-1028700" algn="l" rtl="0">
              <a:spcBef>
                <a:spcPts val="0"/>
              </a:spcBef>
              <a:spcAft>
                <a:spcPts val="0"/>
              </a:spcAft>
              <a:buClr>
                <a:schemeClr val="dk1"/>
              </a:buClr>
              <a:buSzPts val="1100"/>
              <a:buFont typeface="Arial"/>
              <a:buNone/>
            </a:pPr>
            <a:r>
              <a:rPr lang="en" sz="1600" b="1">
                <a:solidFill>
                  <a:srgbClr val="FFA400"/>
                </a:solidFill>
              </a:rPr>
              <a:t>Lesson 9:</a:t>
            </a:r>
            <a:r>
              <a:rPr lang="en" sz="1600">
                <a:solidFill>
                  <a:schemeClr val="lt1"/>
                </a:solidFill>
              </a:rPr>
              <a:t> </a:t>
            </a:r>
            <a:r>
              <a:rPr lang="en" sz="1600" u="sng">
                <a:solidFill>
                  <a:schemeClr val="lt1"/>
                </a:solidFill>
                <a:hlinkClick r:id="rId11" action="ppaction://hlinksldjump">
                  <a:extLst>
                    <a:ext uri="{A12FA001-AC4F-418D-AE19-62706E023703}">
                      <ahyp:hlinkClr xmlns:ahyp="http://schemas.microsoft.com/office/drawing/2018/hyperlinkcolor" val="tx"/>
                    </a:ext>
                  </a:extLst>
                </a:hlinkClick>
              </a:rPr>
              <a:t>Protecting Data Part 2</a:t>
            </a:r>
            <a:endParaRPr sz="1600">
              <a:solidFill>
                <a:schemeClr val="lt1"/>
              </a:solidFill>
            </a:endParaRPr>
          </a:p>
          <a:p>
            <a:pPr marL="1085850" lvl="0" indent="-1028700" algn="l" rtl="0">
              <a:spcBef>
                <a:spcPts val="0"/>
              </a:spcBef>
              <a:spcAft>
                <a:spcPts val="0"/>
              </a:spcAft>
              <a:buClr>
                <a:schemeClr val="dk1"/>
              </a:buClr>
              <a:buSzPts val="1100"/>
              <a:buFont typeface="Arial"/>
              <a:buNone/>
            </a:pPr>
            <a:r>
              <a:rPr lang="en" sz="1600" b="1">
                <a:solidFill>
                  <a:srgbClr val="FFA400"/>
                </a:solidFill>
              </a:rPr>
              <a:t>Lesson 10:</a:t>
            </a:r>
            <a:r>
              <a:rPr lang="en" sz="1600" b="1">
                <a:solidFill>
                  <a:schemeClr val="lt1"/>
                </a:solidFill>
              </a:rPr>
              <a:t> </a:t>
            </a:r>
            <a:r>
              <a:rPr lang="en" sz="1600" u="sng">
                <a:solidFill>
                  <a:schemeClr val="lt1"/>
                </a:solidFill>
                <a:hlinkClick r:id="rId12" action="ppaction://hlinksldjump">
                  <a:extLst>
                    <a:ext uri="{A12FA001-AC4F-418D-AE19-62706E023703}">
                      <ahyp:hlinkClr xmlns:ahyp="http://schemas.microsoft.com/office/drawing/2018/hyperlinkcolor" val="tx"/>
                    </a:ext>
                  </a:extLst>
                </a:hlinkClick>
              </a:rPr>
              <a:t>Project: Innovation Simulation Part 4</a:t>
            </a:r>
            <a:endParaRPr sz="1600">
              <a:solidFill>
                <a:schemeClr val="lt1"/>
              </a:solidFill>
            </a:endParaRPr>
          </a:p>
          <a:p>
            <a:pPr marL="1085850" lvl="0" indent="-1028700" algn="l" rtl="0">
              <a:spcBef>
                <a:spcPts val="0"/>
              </a:spcBef>
              <a:spcAft>
                <a:spcPts val="0"/>
              </a:spcAft>
              <a:buNone/>
            </a:pPr>
            <a:r>
              <a:rPr lang="en" sz="1600" b="1">
                <a:solidFill>
                  <a:srgbClr val="FFA400"/>
                </a:solidFill>
              </a:rPr>
              <a:t>Lesson 11:</a:t>
            </a:r>
            <a:r>
              <a:rPr lang="en" sz="1600" b="1">
                <a:solidFill>
                  <a:schemeClr val="lt1"/>
                </a:solidFill>
              </a:rPr>
              <a:t> </a:t>
            </a:r>
            <a:r>
              <a:rPr lang="en" sz="1600" u="sng">
                <a:solidFill>
                  <a:schemeClr val="lt1"/>
                </a:solidFill>
                <a:hlinkClick r:id="rId13" action="ppaction://hlinksldjump">
                  <a:extLst>
                    <a:ext uri="{A12FA001-AC4F-418D-AE19-62706E023703}">
                      <ahyp:hlinkClr xmlns:ahyp="http://schemas.microsoft.com/office/drawing/2018/hyperlinkcolor" val="tx"/>
                    </a:ext>
                  </a:extLst>
                </a:hlinkClick>
              </a:rPr>
              <a:t>Assessment Day</a:t>
            </a:r>
            <a:endParaRPr sz="16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Google Shape;290;p63"/>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Day 1 - Activity</a:t>
            </a:r>
            <a:endParaRPr>
              <a:solidFill>
                <a:srgbClr val="FFFFFF"/>
              </a:solidFill>
            </a:endParaRPr>
          </a:p>
        </p:txBody>
      </p:sp>
      <p:sp>
        <p:nvSpPr>
          <p:cNvPr id="291" name="Google Shape;291;p63"/>
          <p:cNvSpPr txBox="1"/>
          <p:nvPr/>
        </p:nvSpPr>
        <p:spPr>
          <a:xfrm>
            <a:off x="1877850" y="770750"/>
            <a:ext cx="5023800" cy="13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Step 1: Brainstorm</a:t>
            </a:r>
            <a:endParaRPr sz="3000" b="1">
              <a:latin typeface="Proxima Nova"/>
              <a:ea typeface="Proxima Nova"/>
              <a:cs typeface="Proxima Nova"/>
              <a:sym typeface="Proxima Nova"/>
            </a:endParaRPr>
          </a:p>
        </p:txBody>
      </p:sp>
      <p:sp>
        <p:nvSpPr>
          <p:cNvPr id="292" name="Google Shape;292;p63"/>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293" name="Google Shape;293;p63"/>
          <p:cNvSpPr txBox="1"/>
          <p:nvPr/>
        </p:nvSpPr>
        <p:spPr>
          <a:xfrm>
            <a:off x="768975" y="1523475"/>
            <a:ext cx="7465200" cy="27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roxima Nova"/>
                <a:ea typeface="Proxima Nova"/>
                <a:cs typeface="Proxima Nova"/>
                <a:sym typeface="Proxima Nova"/>
              </a:rPr>
              <a:t>With your team, brainstorm computing innovations you believe would be beneficial to the Future School. Write your list on a piece of paper.</a:t>
            </a:r>
            <a:endParaRPr sz="24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a:p>
            <a:pPr marL="0" lvl="0" indent="0" algn="l" rtl="0">
              <a:spcBef>
                <a:spcPts val="0"/>
              </a:spcBef>
              <a:spcAft>
                <a:spcPts val="0"/>
              </a:spcAft>
              <a:buNone/>
            </a:pPr>
            <a:r>
              <a:rPr lang="en" sz="2400" b="1">
                <a:latin typeface="Proxima Nova"/>
                <a:ea typeface="Proxima Nova"/>
                <a:cs typeface="Proxima Nova"/>
                <a:sym typeface="Proxima Nova"/>
              </a:rPr>
              <a:t>Consider: </a:t>
            </a:r>
            <a:r>
              <a:rPr lang="en" sz="2400">
                <a:latin typeface="Proxima Nova"/>
                <a:ea typeface="Proxima Nova"/>
                <a:cs typeface="Proxima Nova"/>
                <a:sym typeface="Proxima Nova"/>
              </a:rPr>
              <a:t>Is a program an important part of how the innovation works? If not, it might not be a computing innovation!</a:t>
            </a:r>
            <a:endParaRPr sz="2400">
              <a:latin typeface="Proxima Nova"/>
              <a:ea typeface="Proxima Nova"/>
              <a:cs typeface="Proxima Nova"/>
              <a:sym typeface="Proxima Nov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Google Shape;968;p153"/>
          <p:cNvPicPr preferRelativeResize="0"/>
          <p:nvPr/>
        </p:nvPicPr>
        <p:blipFill>
          <a:blip r:embed="rId3">
            <a:alphaModFix/>
          </a:blip>
          <a:stretch>
            <a:fillRect/>
          </a:stretch>
        </p:blipFill>
        <p:spPr>
          <a:xfrm>
            <a:off x="3554418" y="2936032"/>
            <a:ext cx="2035200" cy="2035200"/>
          </a:xfrm>
          <a:prstGeom prst="star16">
            <a:avLst>
              <a:gd name="adj" fmla="val 39699"/>
            </a:avLst>
          </a:prstGeom>
          <a:noFill/>
          <a:ln>
            <a:noFill/>
          </a:ln>
        </p:spPr>
      </p:pic>
      <p:sp>
        <p:nvSpPr>
          <p:cNvPr id="969" name="Google Shape;969;p153"/>
          <p:cNvSpPr txBox="1"/>
          <p:nvPr/>
        </p:nvSpPr>
        <p:spPr>
          <a:xfrm>
            <a:off x="4365965" y="3530210"/>
            <a:ext cx="625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D9EAD3"/>
                </a:solidFill>
                <a:latin typeface="Proxima Nova"/>
                <a:ea typeface="Proxima Nova"/>
                <a:cs typeface="Proxima Nova"/>
                <a:sym typeface="Proxima Nova"/>
              </a:rPr>
              <a:t>AP CSP</a:t>
            </a:r>
            <a:endParaRPr sz="1000" b="1">
              <a:solidFill>
                <a:srgbClr val="D9EAD3"/>
              </a:solidFill>
              <a:latin typeface="Proxima Nova"/>
              <a:ea typeface="Proxima Nova"/>
              <a:cs typeface="Proxima Nova"/>
              <a:sym typeface="Proxima Nova"/>
            </a:endParaRPr>
          </a:p>
          <a:p>
            <a:pPr marL="0" lvl="0" indent="0" algn="ctr" rtl="0">
              <a:spcBef>
                <a:spcPts val="0"/>
              </a:spcBef>
              <a:spcAft>
                <a:spcPts val="0"/>
              </a:spcAft>
              <a:buNone/>
            </a:pPr>
            <a:r>
              <a:rPr lang="en" sz="1000" b="1">
                <a:solidFill>
                  <a:srgbClr val="D9EAD3"/>
                </a:solidFill>
                <a:latin typeface="Proxima Nova"/>
                <a:ea typeface="Proxima Nova"/>
                <a:cs typeface="Proxima Nova"/>
                <a:sym typeface="Proxima Nova"/>
              </a:rPr>
              <a:t>Unit Journal</a:t>
            </a:r>
            <a:endParaRPr sz="1000" b="1">
              <a:solidFill>
                <a:srgbClr val="D9EAD3"/>
              </a:solidFill>
              <a:latin typeface="Proxima Nova"/>
              <a:ea typeface="Proxima Nova"/>
              <a:cs typeface="Proxima Nova"/>
              <a:sym typeface="Proxima Nova"/>
            </a:endParaRPr>
          </a:p>
        </p:txBody>
      </p:sp>
      <p:sp>
        <p:nvSpPr>
          <p:cNvPr id="970" name="Google Shape;970;p153"/>
          <p:cNvSpPr txBox="1"/>
          <p:nvPr/>
        </p:nvSpPr>
        <p:spPr>
          <a:xfrm>
            <a:off x="2922900" y="370600"/>
            <a:ext cx="3298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Montserrat"/>
                <a:ea typeface="Montserrat"/>
                <a:cs typeface="Montserrat"/>
                <a:sym typeface="Montserrat"/>
              </a:rPr>
              <a:t>Create a Cluster!</a:t>
            </a:r>
            <a:endParaRPr sz="3600">
              <a:solidFill>
                <a:schemeClr val="dk1"/>
              </a:solidFill>
              <a:latin typeface="Caveat Brush"/>
              <a:ea typeface="Caveat Brush"/>
              <a:cs typeface="Caveat Brush"/>
              <a:sym typeface="Caveat Brush"/>
            </a:endParaRPr>
          </a:p>
        </p:txBody>
      </p:sp>
      <p:sp>
        <p:nvSpPr>
          <p:cNvPr id="971" name="Google Shape;971;p153"/>
          <p:cNvSpPr txBox="1"/>
          <p:nvPr/>
        </p:nvSpPr>
        <p:spPr>
          <a:xfrm>
            <a:off x="2268925" y="2495550"/>
            <a:ext cx="19293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300">
                <a:solidFill>
                  <a:schemeClr val="dk1"/>
                </a:solidFill>
                <a:latin typeface="Caveat Brush"/>
                <a:ea typeface="Caveat Brush"/>
                <a:cs typeface="Caveat Brush"/>
                <a:sym typeface="Caveat Brush"/>
              </a:rPr>
              <a:t>Encryption</a:t>
            </a:r>
            <a:endParaRPr/>
          </a:p>
        </p:txBody>
      </p:sp>
      <p:sp>
        <p:nvSpPr>
          <p:cNvPr id="972" name="Google Shape;972;p153"/>
          <p:cNvSpPr txBox="1"/>
          <p:nvPr/>
        </p:nvSpPr>
        <p:spPr>
          <a:xfrm>
            <a:off x="4993075" y="2515663"/>
            <a:ext cx="21489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300">
                <a:solidFill>
                  <a:schemeClr val="dk1"/>
                </a:solidFill>
                <a:latin typeface="Caveat Brush"/>
                <a:ea typeface="Caveat Brush"/>
                <a:cs typeface="Caveat Brush"/>
                <a:sym typeface="Caveat Brush"/>
              </a:rPr>
              <a:t>Decryption</a:t>
            </a:r>
            <a:endParaRPr/>
          </a:p>
        </p:txBody>
      </p:sp>
      <p:sp>
        <p:nvSpPr>
          <p:cNvPr id="973" name="Google Shape;973;p153"/>
          <p:cNvSpPr txBox="1"/>
          <p:nvPr/>
        </p:nvSpPr>
        <p:spPr>
          <a:xfrm>
            <a:off x="890550" y="1157538"/>
            <a:ext cx="73629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lang="en" sz="1700" i="1">
                <a:solidFill>
                  <a:schemeClr val="dk1"/>
                </a:solidFill>
                <a:latin typeface="Proxima Nova"/>
                <a:ea typeface="Proxima Nova"/>
                <a:cs typeface="Proxima Nova"/>
                <a:sym typeface="Proxima Nova"/>
              </a:rPr>
              <a:t>four </a:t>
            </a:r>
            <a:r>
              <a:rPr lang="en" sz="1700">
                <a:solidFill>
                  <a:schemeClr val="dk1"/>
                </a:solidFill>
                <a:latin typeface="Proxima Nova"/>
                <a:ea typeface="Proxima Nova"/>
                <a:cs typeface="Proxima Nova"/>
                <a:sym typeface="Proxima Nova"/>
              </a:rPr>
              <a:t>words 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7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Start with the </a:t>
            </a:r>
            <a:r>
              <a:rPr lang="en" sz="1700" b="1" i="1">
                <a:solidFill>
                  <a:srgbClr val="7665A0"/>
                </a:solidFill>
                <a:latin typeface="Proxima Nova"/>
                <a:ea typeface="Proxima Nova"/>
                <a:cs typeface="Proxima Nova"/>
                <a:sym typeface="Proxima Nova"/>
              </a:rPr>
              <a:t>words</a:t>
            </a:r>
            <a:r>
              <a:rPr lang="en" sz="1700">
                <a:solidFill>
                  <a:schemeClr val="dk1"/>
                </a:solidFill>
                <a:latin typeface="Proxima Nova"/>
                <a:ea typeface="Proxima Nova"/>
                <a:cs typeface="Proxima Nova"/>
                <a:sym typeface="Proxima Nova"/>
              </a:rPr>
              <a:t>, your </a:t>
            </a:r>
            <a:r>
              <a:rPr lang="en" sz="1700" b="1" i="1">
                <a:solidFill>
                  <a:srgbClr val="7665A0"/>
                </a:solidFill>
                <a:latin typeface="Proxima Nova"/>
                <a:ea typeface="Proxima Nova"/>
                <a:cs typeface="Proxima Nova"/>
                <a:sym typeface="Proxima Nova"/>
              </a:rPr>
              <a:t>initial definitions</a:t>
            </a:r>
            <a:r>
              <a:rPr lang="en" sz="1700">
                <a:solidFill>
                  <a:schemeClr val="dk1"/>
                </a:solidFill>
                <a:latin typeface="Proxima Nova"/>
                <a:ea typeface="Proxima Nova"/>
                <a:cs typeface="Proxima Nova"/>
                <a:sym typeface="Proxima Nova"/>
              </a:rPr>
              <a:t>, and </a:t>
            </a:r>
            <a:r>
              <a:rPr lang="en" sz="1700" b="1" i="1">
                <a:solidFill>
                  <a:srgbClr val="7665A0"/>
                </a:solidFill>
                <a:latin typeface="Proxima Nova"/>
                <a:ea typeface="Proxima Nova"/>
                <a:cs typeface="Proxima Nova"/>
                <a:sym typeface="Proxima Nova"/>
              </a:rPr>
              <a:t>visual representations</a:t>
            </a:r>
            <a:r>
              <a:rPr lang="en" sz="1700">
                <a:solidFill>
                  <a:schemeClr val="dk1"/>
                </a:solidFill>
                <a:latin typeface="Proxima Nova"/>
                <a:ea typeface="Proxima Nova"/>
                <a:cs typeface="Proxima Nova"/>
                <a:sym typeface="Proxima Nova"/>
              </a:rPr>
              <a:t> of the words.</a:t>
            </a:r>
            <a:endParaRPr sz="1700">
              <a:solidFill>
                <a:schemeClr val="dk1"/>
              </a:solidFill>
              <a:latin typeface="Proxima Nova"/>
              <a:ea typeface="Proxima Nova"/>
              <a:cs typeface="Proxima Nova"/>
              <a:sym typeface="Proxima Nova"/>
            </a:endParaRPr>
          </a:p>
        </p:txBody>
      </p:sp>
      <p:pic>
        <p:nvPicPr>
          <p:cNvPr id="974" name="Google Shape;974;p153"/>
          <p:cNvPicPr preferRelativeResize="0"/>
          <p:nvPr/>
        </p:nvPicPr>
        <p:blipFill>
          <a:blip r:embed="rId4">
            <a:alphaModFix/>
          </a:blip>
          <a:stretch>
            <a:fillRect/>
          </a:stretch>
        </p:blipFill>
        <p:spPr>
          <a:xfrm rot="5400000">
            <a:off x="2526150" y="3244898"/>
            <a:ext cx="1084000" cy="1084000"/>
          </a:xfrm>
          <a:prstGeom prst="rect">
            <a:avLst/>
          </a:prstGeom>
          <a:noFill/>
          <a:ln>
            <a:noFill/>
          </a:ln>
        </p:spPr>
      </p:pic>
      <p:pic>
        <p:nvPicPr>
          <p:cNvPr id="975" name="Google Shape;975;p153"/>
          <p:cNvPicPr preferRelativeResize="0"/>
          <p:nvPr/>
        </p:nvPicPr>
        <p:blipFill>
          <a:blip r:embed="rId4">
            <a:alphaModFix/>
          </a:blip>
          <a:stretch>
            <a:fillRect/>
          </a:stretch>
        </p:blipFill>
        <p:spPr>
          <a:xfrm rot="-5400000" flipH="1">
            <a:off x="5551675" y="3246062"/>
            <a:ext cx="1081676" cy="1081676"/>
          </a:xfrm>
          <a:prstGeom prst="rect">
            <a:avLst/>
          </a:prstGeom>
          <a:noFill/>
          <a:ln>
            <a:noFill/>
          </a:ln>
        </p:spPr>
      </p:pic>
      <p:pic>
        <p:nvPicPr>
          <p:cNvPr id="976" name="Google Shape;976;p153"/>
          <p:cNvPicPr preferRelativeResize="0"/>
          <p:nvPr/>
        </p:nvPicPr>
        <p:blipFill>
          <a:blip r:embed="rId5">
            <a:alphaModFix/>
          </a:blip>
          <a:stretch>
            <a:fillRect/>
          </a:stretch>
        </p:blipFill>
        <p:spPr>
          <a:xfrm>
            <a:off x="0" y="-35615"/>
            <a:ext cx="9144001" cy="337930"/>
          </a:xfrm>
          <a:prstGeom prst="rect">
            <a:avLst/>
          </a:prstGeom>
          <a:noFill/>
          <a:ln>
            <a:noFill/>
          </a:ln>
        </p:spPr>
      </p:pic>
      <p:sp>
        <p:nvSpPr>
          <p:cNvPr id="977" name="Google Shape;977;p153"/>
          <p:cNvSpPr txBox="1"/>
          <p:nvPr/>
        </p:nvSpPr>
        <p:spPr>
          <a:xfrm>
            <a:off x="117750" y="2726650"/>
            <a:ext cx="1859400" cy="1251300"/>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en" sz="3300">
                <a:solidFill>
                  <a:schemeClr val="dk1"/>
                </a:solidFill>
                <a:latin typeface="Caveat Brush"/>
                <a:ea typeface="Caveat Brush"/>
                <a:cs typeface="Caveat Brush"/>
                <a:sym typeface="Caveat Brush"/>
              </a:rPr>
              <a:t>Symmetric Key Encryption</a:t>
            </a:r>
            <a:endParaRPr sz="3300">
              <a:solidFill>
                <a:schemeClr val="dk1"/>
              </a:solidFill>
              <a:latin typeface="Caveat Brush"/>
              <a:ea typeface="Caveat Brush"/>
              <a:cs typeface="Caveat Brush"/>
              <a:sym typeface="Caveat Brush"/>
            </a:endParaRPr>
          </a:p>
        </p:txBody>
      </p:sp>
      <p:pic>
        <p:nvPicPr>
          <p:cNvPr id="978" name="Google Shape;978;p153"/>
          <p:cNvPicPr preferRelativeResize="0"/>
          <p:nvPr/>
        </p:nvPicPr>
        <p:blipFill>
          <a:blip r:embed="rId6">
            <a:alphaModFix/>
          </a:blip>
          <a:stretch>
            <a:fillRect/>
          </a:stretch>
        </p:blipFill>
        <p:spPr>
          <a:xfrm rot="-483289">
            <a:off x="611500" y="3837226"/>
            <a:ext cx="2443650" cy="1209625"/>
          </a:xfrm>
          <a:prstGeom prst="rect">
            <a:avLst/>
          </a:prstGeom>
          <a:noFill/>
          <a:ln>
            <a:noFill/>
          </a:ln>
        </p:spPr>
      </p:pic>
      <p:pic>
        <p:nvPicPr>
          <p:cNvPr id="979" name="Google Shape;979;p153"/>
          <p:cNvPicPr preferRelativeResize="0"/>
          <p:nvPr/>
        </p:nvPicPr>
        <p:blipFill>
          <a:blip r:embed="rId5">
            <a:alphaModFix/>
          </a:blip>
          <a:stretch>
            <a:fillRect/>
          </a:stretch>
        </p:blipFill>
        <p:spPr>
          <a:xfrm>
            <a:off x="0" y="-45453"/>
            <a:ext cx="9144001" cy="337930"/>
          </a:xfrm>
          <a:prstGeom prst="rect">
            <a:avLst/>
          </a:prstGeom>
          <a:noFill/>
          <a:ln>
            <a:noFill/>
          </a:ln>
        </p:spPr>
      </p:pic>
      <p:pic>
        <p:nvPicPr>
          <p:cNvPr id="980" name="Google Shape;980;p153"/>
          <p:cNvPicPr preferRelativeResize="0"/>
          <p:nvPr/>
        </p:nvPicPr>
        <p:blipFill>
          <a:blip r:embed="rId7">
            <a:alphaModFix/>
          </a:blip>
          <a:stretch>
            <a:fillRect/>
          </a:stretch>
        </p:blipFill>
        <p:spPr>
          <a:xfrm>
            <a:off x="21675" y="-26312"/>
            <a:ext cx="3558125" cy="304275"/>
          </a:xfrm>
          <a:prstGeom prst="rect">
            <a:avLst/>
          </a:prstGeom>
          <a:noFill/>
          <a:ln>
            <a:noFill/>
          </a:ln>
        </p:spPr>
      </p:pic>
      <p:sp>
        <p:nvSpPr>
          <p:cNvPr id="981" name="Google Shape;981;p153"/>
          <p:cNvSpPr txBox="1"/>
          <p:nvPr/>
        </p:nvSpPr>
        <p:spPr>
          <a:xfrm>
            <a:off x="2000" y="-32006"/>
            <a:ext cx="2661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8 - Wrap Up</a:t>
            </a:r>
            <a:endParaRPr>
              <a:solidFill>
                <a:srgbClr val="FFFFFF"/>
              </a:solidFill>
            </a:endParaRPr>
          </a:p>
        </p:txBody>
      </p:sp>
      <p:sp>
        <p:nvSpPr>
          <p:cNvPr id="982" name="Google Shape;982;p153"/>
          <p:cNvSpPr txBox="1"/>
          <p:nvPr/>
        </p:nvSpPr>
        <p:spPr>
          <a:xfrm flipH="1">
            <a:off x="7290750" y="3177250"/>
            <a:ext cx="1746300" cy="895800"/>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en" sz="3300">
                <a:solidFill>
                  <a:schemeClr val="dk1"/>
                </a:solidFill>
                <a:latin typeface="Caveat Brush"/>
                <a:ea typeface="Caveat Brush"/>
                <a:cs typeface="Caveat Brush"/>
                <a:sym typeface="Caveat Brush"/>
              </a:rPr>
              <a:t>Public Key Encyption</a:t>
            </a:r>
            <a:endParaRPr sz="3300">
              <a:solidFill>
                <a:schemeClr val="dk1"/>
              </a:solidFill>
              <a:latin typeface="Caveat Brush"/>
              <a:ea typeface="Caveat Brush"/>
              <a:cs typeface="Caveat Brush"/>
              <a:sym typeface="Caveat Brush"/>
            </a:endParaRPr>
          </a:p>
        </p:txBody>
      </p:sp>
      <p:pic>
        <p:nvPicPr>
          <p:cNvPr id="983" name="Google Shape;983;p153"/>
          <p:cNvPicPr preferRelativeResize="0"/>
          <p:nvPr/>
        </p:nvPicPr>
        <p:blipFill>
          <a:blip r:embed="rId6">
            <a:alphaModFix/>
          </a:blip>
          <a:stretch>
            <a:fillRect/>
          </a:stretch>
        </p:blipFill>
        <p:spPr>
          <a:xfrm rot="483289" flipH="1">
            <a:off x="6020543" y="3872026"/>
            <a:ext cx="2443650" cy="12096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87"/>
        <p:cNvGrpSpPr/>
        <p:nvPr/>
      </p:nvGrpSpPr>
      <p:grpSpPr>
        <a:xfrm>
          <a:off x="0" y="0"/>
          <a:ext cx="0" cy="0"/>
          <a:chOff x="0" y="0"/>
          <a:chExt cx="0" cy="0"/>
        </a:xfrm>
      </p:grpSpPr>
      <p:sp>
        <p:nvSpPr>
          <p:cNvPr id="988" name="Google Shape;988;p154"/>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8 - Wrap Up</a:t>
            </a:r>
            <a:endParaRPr>
              <a:solidFill>
                <a:srgbClr val="FFFFFF"/>
              </a:solidFill>
            </a:endParaRPr>
          </a:p>
        </p:txBody>
      </p:sp>
      <p:sp>
        <p:nvSpPr>
          <p:cNvPr id="989" name="Google Shape;989;p154"/>
          <p:cNvSpPr txBox="1"/>
          <p:nvPr/>
        </p:nvSpPr>
        <p:spPr>
          <a:xfrm>
            <a:off x="545025" y="538125"/>
            <a:ext cx="7932600" cy="428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Vocabulary:</a:t>
            </a:r>
            <a:endParaRPr sz="3000" b="1">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 </a:t>
            </a:r>
            <a:endParaRPr sz="1800" b="1">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800" b="1">
                <a:solidFill>
                  <a:schemeClr val="dk1"/>
                </a:solidFill>
                <a:latin typeface="Proxima Nova"/>
                <a:ea typeface="Proxima Nova"/>
                <a:cs typeface="Proxima Nova"/>
                <a:sym typeface="Proxima Nova"/>
              </a:rPr>
              <a:t>Encryption:</a:t>
            </a:r>
            <a:r>
              <a:rPr lang="en" sz="1800">
                <a:solidFill>
                  <a:schemeClr val="dk1"/>
                </a:solidFill>
                <a:latin typeface="Proxima Nova"/>
                <a:ea typeface="Proxima Nova"/>
                <a:cs typeface="Proxima Nova"/>
                <a:sym typeface="Proxima Nova"/>
              </a:rPr>
              <a:t> a process of encoding messages to keep them secret, so only "authorized" parties can read it.</a:t>
            </a:r>
            <a:endParaRPr sz="1800">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sz="1800">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sz="1800" b="1">
                <a:solidFill>
                  <a:schemeClr val="dk1"/>
                </a:solidFill>
                <a:latin typeface="Proxima Nova"/>
                <a:ea typeface="Proxima Nova"/>
                <a:cs typeface="Proxima Nova"/>
                <a:sym typeface="Proxima Nova"/>
              </a:rPr>
              <a:t>Decryption</a:t>
            </a:r>
            <a:r>
              <a:rPr lang="en" sz="1800">
                <a:solidFill>
                  <a:schemeClr val="dk1"/>
                </a:solidFill>
                <a:latin typeface="Proxima Nova"/>
                <a:ea typeface="Proxima Nova"/>
                <a:cs typeface="Proxima Nova"/>
                <a:sym typeface="Proxima Nova"/>
              </a:rPr>
              <a:t>: a process that reverses encryption, taking a secret message and reproducing the original plain text.</a:t>
            </a:r>
            <a:endParaRPr sz="1800" b="1">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8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800" b="1">
                <a:solidFill>
                  <a:schemeClr val="dk1"/>
                </a:solidFill>
                <a:latin typeface="Proxima Nova"/>
                <a:ea typeface="Proxima Nova"/>
                <a:cs typeface="Proxima Nova"/>
                <a:sym typeface="Proxima Nova"/>
              </a:rPr>
              <a:t>Symmetric Key Encryption: </a:t>
            </a:r>
            <a:r>
              <a:rPr lang="en" sz="1800">
                <a:solidFill>
                  <a:schemeClr val="dk1"/>
                </a:solidFill>
                <a:highlight>
                  <a:srgbClr val="FFFFFF"/>
                </a:highlight>
                <a:latin typeface="Proxima Nova"/>
                <a:ea typeface="Proxima Nova"/>
                <a:cs typeface="Proxima Nova"/>
                <a:sym typeface="Proxima Nova"/>
              </a:rPr>
              <a:t>involves one key for both encryption and decryption.</a:t>
            </a:r>
            <a:endParaRPr sz="1800" b="1">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8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800" b="1">
                <a:solidFill>
                  <a:schemeClr val="dk1"/>
                </a:solidFill>
                <a:latin typeface="Proxima Nova"/>
                <a:ea typeface="Proxima Nova"/>
                <a:cs typeface="Proxima Nova"/>
                <a:sym typeface="Proxima Nova"/>
              </a:rPr>
              <a:t>Public Key Encryption: </a:t>
            </a:r>
            <a:r>
              <a:rPr lang="en" sz="1800">
                <a:solidFill>
                  <a:schemeClr val="dk1"/>
                </a:solidFill>
                <a:highlight>
                  <a:srgbClr val="FFFFFF"/>
                </a:highlight>
                <a:latin typeface="Proxima Nova"/>
                <a:ea typeface="Proxima Nova"/>
                <a:cs typeface="Proxima Nova"/>
                <a:sym typeface="Proxima Nova"/>
              </a:rPr>
              <a:t>pairs a public key for encryption and a private key for decryption. The sender does not need the receiver’s private key to encrypt a message, but the receiver’s private key is required to decrypt the message.</a:t>
            </a:r>
            <a:endParaRPr sz="1800">
              <a:latin typeface="Proxima Nova"/>
              <a:ea typeface="Proxima Nova"/>
              <a:cs typeface="Proxima Nova"/>
              <a:sym typeface="Proxima Nov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3"/>
        <p:cNvGrpSpPr/>
        <p:nvPr/>
      </p:nvGrpSpPr>
      <p:grpSpPr>
        <a:xfrm>
          <a:off x="0" y="0"/>
          <a:ext cx="0" cy="0"/>
          <a:chOff x="0" y="0"/>
          <a:chExt cx="0" cy="0"/>
        </a:xfrm>
      </p:grpSpPr>
      <p:sp>
        <p:nvSpPr>
          <p:cNvPr id="994" name="Google Shape;994;p155"/>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9</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Protecting Data Part 2</a:t>
            </a:r>
            <a:endParaRPr sz="3600" b="1">
              <a:solidFill>
                <a:srgbClr val="FFFFFF"/>
              </a:solidFill>
              <a:latin typeface="Proxima Nova"/>
              <a:ea typeface="Proxima Nova"/>
              <a:cs typeface="Proxima Nova"/>
              <a:sym typeface="Proxima Nova"/>
            </a:endParaRPr>
          </a:p>
        </p:txBody>
      </p:sp>
      <p:pic>
        <p:nvPicPr>
          <p:cNvPr id="995" name="Google Shape;995;p155"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996" name="Google Shape;996;p155"/>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0"/>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4"/>
        <p:cNvGrpSpPr/>
        <p:nvPr/>
      </p:nvGrpSpPr>
      <p:grpSpPr>
        <a:xfrm>
          <a:off x="0" y="0"/>
          <a:ext cx="0" cy="0"/>
          <a:chOff x="0" y="0"/>
          <a:chExt cx="0" cy="0"/>
        </a:xfrm>
      </p:grpSpPr>
      <p:sp>
        <p:nvSpPr>
          <p:cNvPr id="1005" name="Google Shape;1005;p157"/>
          <p:cNvSpPr txBox="1"/>
          <p:nvPr/>
        </p:nvSpPr>
        <p:spPr>
          <a:xfrm>
            <a:off x="523500" y="684400"/>
            <a:ext cx="8097000" cy="42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a:t>
            </a:r>
            <a:r>
              <a:rPr lang="en" sz="3000">
                <a:latin typeface="Proxima Nova"/>
                <a:ea typeface="Proxima Nova"/>
                <a:cs typeface="Proxima Nova"/>
                <a:sym typeface="Proxima Nova"/>
              </a:rPr>
              <a:t> </a:t>
            </a:r>
            <a:endParaRPr sz="3000">
              <a:latin typeface="Proxima Nova"/>
              <a:ea typeface="Proxima Nova"/>
              <a:cs typeface="Proxima Nova"/>
              <a:sym typeface="Proxima Nova"/>
            </a:endParaRPr>
          </a:p>
          <a:p>
            <a:pPr marL="0" lvl="0" indent="0" algn="ctr" rtl="0">
              <a:spcBef>
                <a:spcPts val="0"/>
              </a:spcBef>
              <a:spcAft>
                <a:spcPts val="0"/>
              </a:spcAft>
              <a:buNone/>
            </a:pP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What strategies do you use when creating a good password?</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800" b="1">
                <a:solidFill>
                  <a:srgbClr val="DF5446"/>
                </a:solidFill>
                <a:latin typeface="Proxima Nova"/>
                <a:ea typeface="Proxima Nova"/>
                <a:cs typeface="Proxima Nova"/>
                <a:sym typeface="Proxima Nova"/>
              </a:rPr>
              <a:t>Note: </a:t>
            </a:r>
            <a:r>
              <a:rPr lang="en" sz="1800">
                <a:solidFill>
                  <a:srgbClr val="DF5446"/>
                </a:solidFill>
                <a:latin typeface="Proxima Nova"/>
                <a:ea typeface="Proxima Nova"/>
                <a:cs typeface="Proxima Nova"/>
                <a:sym typeface="Proxima Nova"/>
              </a:rPr>
              <a:t>Don't actually reveal any of your current passwords in your discussion!</a:t>
            </a:r>
            <a:r>
              <a:rPr lang="en" sz="3600">
                <a:solidFill>
                  <a:schemeClr val="dk1"/>
                </a:solidFill>
                <a:latin typeface="Proxima Nova"/>
                <a:ea typeface="Proxima Nova"/>
                <a:cs typeface="Proxima Nova"/>
                <a:sym typeface="Proxima Nova"/>
              </a:rPr>
              <a:t> </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p:txBody>
      </p:sp>
      <p:sp>
        <p:nvSpPr>
          <p:cNvPr id="1006" name="Google Shape;1006;p157"/>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9 - Warm Up</a:t>
            </a:r>
            <a:endParaRPr>
              <a:solidFill>
                <a:srgbClr val="FFFFF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0"/>
        <p:cNvGrpSpPr/>
        <p:nvPr/>
      </p:nvGrpSpPr>
      <p:grpSpPr>
        <a:xfrm>
          <a:off x="0" y="0"/>
          <a:ext cx="0" cy="0"/>
          <a:chOff x="0" y="0"/>
          <a:chExt cx="0" cy="0"/>
        </a:xfrm>
      </p:grpSpPr>
      <p:sp>
        <p:nvSpPr>
          <p:cNvPr id="1011" name="Google Shape;1011;p158"/>
          <p:cNvSpPr txBox="1"/>
          <p:nvPr/>
        </p:nvSpPr>
        <p:spPr>
          <a:xfrm>
            <a:off x="523500" y="684400"/>
            <a:ext cx="8097000" cy="42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Takeaway:</a:t>
            </a:r>
            <a:endParaRPr sz="3000" b="1">
              <a:latin typeface="Proxima Nova"/>
              <a:ea typeface="Proxima Nova"/>
              <a:cs typeface="Proxima Nova"/>
              <a:sym typeface="Proxima Nova"/>
            </a:endParaRPr>
          </a:p>
          <a:p>
            <a:pPr marL="0" lvl="0" indent="0" algn="ctr" rtl="0">
              <a:spcBef>
                <a:spcPts val="0"/>
              </a:spcBef>
              <a:spcAft>
                <a:spcPts val="0"/>
              </a:spcAft>
              <a:buNone/>
            </a:pPr>
            <a:endParaRPr sz="3000" b="1">
              <a:latin typeface="Proxima Nova"/>
              <a:ea typeface="Proxima Nova"/>
              <a:cs typeface="Proxima Nova"/>
              <a:sym typeface="Proxima Nova"/>
            </a:endParaRPr>
          </a:p>
          <a:p>
            <a:pPr marL="0" lvl="0" indent="0" algn="ctr" rtl="0">
              <a:spcBef>
                <a:spcPts val="0"/>
              </a:spcBef>
              <a:spcAft>
                <a:spcPts val="0"/>
              </a:spcAft>
              <a:buNone/>
            </a:pPr>
            <a:r>
              <a:rPr lang="en" sz="3000">
                <a:latin typeface="Proxima Nova"/>
                <a:ea typeface="Proxima Nova"/>
                <a:cs typeface="Proxima Nova"/>
                <a:sym typeface="Proxima Nova"/>
              </a:rPr>
              <a:t>A good password is easy to remember, but hard for someone else to guess based on knowledge they have about you</a:t>
            </a:r>
            <a:r>
              <a:rPr lang="en" sz="3600">
                <a:solidFill>
                  <a:schemeClr val="dk1"/>
                </a:solidFill>
                <a:latin typeface="Proxima Nova"/>
                <a:ea typeface="Proxima Nova"/>
                <a:cs typeface="Proxima Nova"/>
                <a:sym typeface="Proxima Nova"/>
              </a:rPr>
              <a:t> </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p:txBody>
      </p:sp>
      <p:sp>
        <p:nvSpPr>
          <p:cNvPr id="1012" name="Google Shape;1012;p158"/>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9 - Warm Up</a:t>
            </a:r>
            <a:endParaRPr>
              <a:solidFill>
                <a:srgbClr val="FFFFF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6"/>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0"/>
        <p:cNvGrpSpPr/>
        <p:nvPr/>
      </p:nvGrpSpPr>
      <p:grpSpPr>
        <a:xfrm>
          <a:off x="0" y="0"/>
          <a:ext cx="0" cy="0"/>
          <a:chOff x="0" y="0"/>
          <a:chExt cx="0" cy="0"/>
        </a:xfrm>
      </p:grpSpPr>
      <p:sp>
        <p:nvSpPr>
          <p:cNvPr id="1021" name="Google Shape;1021;p160"/>
          <p:cNvSpPr txBox="1"/>
          <p:nvPr/>
        </p:nvSpPr>
        <p:spPr>
          <a:xfrm>
            <a:off x="567500" y="485500"/>
            <a:ext cx="7864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What can I do to protect my data?</a:t>
            </a:r>
            <a:endParaRPr sz="3000" b="1">
              <a:latin typeface="Proxima Nova"/>
              <a:ea typeface="Proxima Nova"/>
              <a:cs typeface="Proxima Nova"/>
              <a:sym typeface="Proxima Nova"/>
            </a:endParaRPr>
          </a:p>
        </p:txBody>
      </p:sp>
      <p:sp>
        <p:nvSpPr>
          <p:cNvPr id="1022" name="Google Shape;1022;p160"/>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9 - Activity</a:t>
            </a:r>
            <a:endParaRPr>
              <a:solidFill>
                <a:srgbClr val="FFFFFF"/>
              </a:solidFill>
            </a:endParaRPr>
          </a:p>
        </p:txBody>
      </p:sp>
      <p:sp>
        <p:nvSpPr>
          <p:cNvPr id="1023" name="Google Shape;1023;p160"/>
          <p:cNvSpPr txBox="1"/>
          <p:nvPr/>
        </p:nvSpPr>
        <p:spPr>
          <a:xfrm>
            <a:off x="315800" y="1368450"/>
            <a:ext cx="8828100" cy="32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a:latin typeface="Proxima Nova"/>
              <a:ea typeface="Proxima Nova"/>
              <a:cs typeface="Proxima Nova"/>
              <a:sym typeface="Proxima Nova"/>
            </a:endParaRPr>
          </a:p>
          <a:p>
            <a:pPr marL="457200" lvl="0" indent="-533400" algn="l" rtl="0">
              <a:spcBef>
                <a:spcPts val="0"/>
              </a:spcBef>
              <a:spcAft>
                <a:spcPts val="0"/>
              </a:spcAft>
              <a:buClr>
                <a:srgbClr val="1D8C74"/>
              </a:buClr>
              <a:buSzPts val="4800"/>
              <a:buFont typeface="Proxima Nova"/>
              <a:buAutoNum type="arabicPeriod"/>
            </a:pPr>
            <a:r>
              <a:rPr lang="en" sz="4800">
                <a:solidFill>
                  <a:srgbClr val="1D8C74"/>
                </a:solidFill>
                <a:latin typeface="Proxima Nova"/>
                <a:ea typeface="Proxima Nova"/>
                <a:cs typeface="Proxima Nova"/>
                <a:sym typeface="Proxima Nova"/>
              </a:rPr>
              <a:t>Use Multifactor Authentication</a:t>
            </a:r>
            <a:endParaRPr sz="4800">
              <a:solidFill>
                <a:srgbClr val="1D8C74"/>
              </a:solidFill>
              <a:latin typeface="Proxima Nova"/>
              <a:ea typeface="Proxima Nova"/>
              <a:cs typeface="Proxima Nova"/>
              <a:sym typeface="Proxima Nov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7"/>
        <p:cNvGrpSpPr/>
        <p:nvPr/>
      </p:nvGrpSpPr>
      <p:grpSpPr>
        <a:xfrm>
          <a:off x="0" y="0"/>
          <a:ext cx="0" cy="0"/>
          <a:chOff x="0" y="0"/>
          <a:chExt cx="0" cy="0"/>
        </a:xfrm>
      </p:grpSpPr>
      <p:sp>
        <p:nvSpPr>
          <p:cNvPr id="1028" name="Google Shape;1028;p161"/>
          <p:cNvSpPr txBox="1"/>
          <p:nvPr/>
        </p:nvSpPr>
        <p:spPr>
          <a:xfrm>
            <a:off x="567500" y="372425"/>
            <a:ext cx="7864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Single Factor Authentication</a:t>
            </a:r>
            <a:endParaRPr sz="3000" b="1">
              <a:latin typeface="Proxima Nova"/>
              <a:ea typeface="Proxima Nova"/>
              <a:cs typeface="Proxima Nova"/>
              <a:sym typeface="Proxima Nova"/>
            </a:endParaRPr>
          </a:p>
        </p:txBody>
      </p:sp>
      <p:sp>
        <p:nvSpPr>
          <p:cNvPr id="1029" name="Google Shape;1029;p161"/>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030" name="Google Shape;1030;p161"/>
          <p:cNvSpPr txBox="1"/>
          <p:nvPr/>
        </p:nvSpPr>
        <p:spPr>
          <a:xfrm>
            <a:off x="3345350" y="2901175"/>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Password</a:t>
            </a:r>
            <a:endParaRPr sz="2400">
              <a:solidFill>
                <a:srgbClr val="DF5446"/>
              </a:solidFill>
              <a:latin typeface="Proxima Nova"/>
              <a:ea typeface="Proxima Nova"/>
              <a:cs typeface="Proxima Nova"/>
              <a:sym typeface="Proxima Nova"/>
            </a:endParaRPr>
          </a:p>
        </p:txBody>
      </p:sp>
      <p:sp>
        <p:nvSpPr>
          <p:cNvPr id="1031" name="Google Shape;1031;p161"/>
          <p:cNvSpPr txBox="1"/>
          <p:nvPr/>
        </p:nvSpPr>
        <p:spPr>
          <a:xfrm>
            <a:off x="3345350" y="1266050"/>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1D8C74"/>
                </a:solidFill>
                <a:latin typeface="Proxima Nova"/>
                <a:ea typeface="Proxima Nova"/>
                <a:cs typeface="Proxima Nova"/>
                <a:sym typeface="Proxima Nova"/>
              </a:rPr>
              <a:t>Something you know</a:t>
            </a:r>
            <a:endParaRPr sz="2400">
              <a:solidFill>
                <a:srgbClr val="1D8C74"/>
              </a:solidFill>
              <a:latin typeface="Proxima Nova"/>
              <a:ea typeface="Proxima Nova"/>
              <a:cs typeface="Proxima Nova"/>
              <a:sym typeface="Proxima Nova"/>
            </a:endParaRPr>
          </a:p>
        </p:txBody>
      </p:sp>
      <p:grpSp>
        <p:nvGrpSpPr>
          <p:cNvPr id="1032" name="Google Shape;1032;p161"/>
          <p:cNvGrpSpPr/>
          <p:nvPr/>
        </p:nvGrpSpPr>
        <p:grpSpPr>
          <a:xfrm>
            <a:off x="89100" y="4739882"/>
            <a:ext cx="324008" cy="322851"/>
            <a:chOff x="0" y="3867912"/>
            <a:chExt cx="1280160" cy="1275588"/>
          </a:xfrm>
        </p:grpSpPr>
        <p:sp>
          <p:nvSpPr>
            <p:cNvPr id="1033" name="Google Shape;1033;p161"/>
            <p:cNvSpPr/>
            <p:nvPr/>
          </p:nvSpPr>
          <p:spPr>
            <a:xfrm>
              <a:off x="0" y="4229100"/>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61"/>
            <p:cNvSpPr/>
            <p:nvPr/>
          </p:nvSpPr>
          <p:spPr>
            <a:xfrm>
              <a:off x="182880" y="405079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61"/>
            <p:cNvSpPr/>
            <p:nvPr/>
          </p:nvSpPr>
          <p:spPr>
            <a:xfrm>
              <a:off x="365760" y="386791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9"/>
        <p:cNvGrpSpPr/>
        <p:nvPr/>
      </p:nvGrpSpPr>
      <p:grpSpPr>
        <a:xfrm>
          <a:off x="0" y="0"/>
          <a:ext cx="0" cy="0"/>
          <a:chOff x="0" y="0"/>
          <a:chExt cx="0" cy="0"/>
        </a:xfrm>
      </p:grpSpPr>
      <p:sp>
        <p:nvSpPr>
          <p:cNvPr id="1040" name="Google Shape;1040;p162"/>
          <p:cNvSpPr txBox="1"/>
          <p:nvPr/>
        </p:nvSpPr>
        <p:spPr>
          <a:xfrm>
            <a:off x="567500" y="372425"/>
            <a:ext cx="7864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Two Factor Authentication</a:t>
            </a:r>
            <a:endParaRPr sz="3000" b="1">
              <a:latin typeface="Proxima Nova"/>
              <a:ea typeface="Proxima Nova"/>
              <a:cs typeface="Proxima Nova"/>
              <a:sym typeface="Proxima Nova"/>
            </a:endParaRPr>
          </a:p>
        </p:txBody>
      </p:sp>
      <p:sp>
        <p:nvSpPr>
          <p:cNvPr id="1041" name="Google Shape;1041;p162"/>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042" name="Google Shape;1042;p162"/>
          <p:cNvSpPr txBox="1"/>
          <p:nvPr/>
        </p:nvSpPr>
        <p:spPr>
          <a:xfrm>
            <a:off x="1305300" y="2938325"/>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Password</a:t>
            </a:r>
            <a:endParaRPr sz="2400">
              <a:solidFill>
                <a:srgbClr val="DF5446"/>
              </a:solidFill>
              <a:latin typeface="Proxima Nova"/>
              <a:ea typeface="Proxima Nova"/>
              <a:cs typeface="Proxima Nova"/>
              <a:sym typeface="Proxima Nova"/>
            </a:endParaRPr>
          </a:p>
        </p:txBody>
      </p:sp>
      <p:sp>
        <p:nvSpPr>
          <p:cNvPr id="1043" name="Google Shape;1043;p162"/>
          <p:cNvSpPr txBox="1"/>
          <p:nvPr/>
        </p:nvSpPr>
        <p:spPr>
          <a:xfrm>
            <a:off x="5464775" y="2938325"/>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Phone</a:t>
            </a:r>
            <a:endParaRPr sz="2400">
              <a:solidFill>
                <a:srgbClr val="DF5446"/>
              </a:solidFill>
              <a:latin typeface="Proxima Nova"/>
              <a:ea typeface="Proxima Nova"/>
              <a:cs typeface="Proxima Nova"/>
              <a:sym typeface="Proxima Nova"/>
            </a:endParaRPr>
          </a:p>
        </p:txBody>
      </p:sp>
      <p:sp>
        <p:nvSpPr>
          <p:cNvPr id="1044" name="Google Shape;1044;p162"/>
          <p:cNvSpPr txBox="1"/>
          <p:nvPr/>
        </p:nvSpPr>
        <p:spPr>
          <a:xfrm>
            <a:off x="1305300" y="1303200"/>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1D8C74"/>
                </a:solidFill>
                <a:latin typeface="Proxima Nova"/>
                <a:ea typeface="Proxima Nova"/>
                <a:cs typeface="Proxima Nova"/>
                <a:sym typeface="Proxima Nova"/>
              </a:rPr>
              <a:t>Something you know</a:t>
            </a:r>
            <a:endParaRPr sz="2400">
              <a:solidFill>
                <a:srgbClr val="1D8C74"/>
              </a:solidFill>
              <a:latin typeface="Proxima Nova"/>
              <a:ea typeface="Proxima Nova"/>
              <a:cs typeface="Proxima Nova"/>
              <a:sym typeface="Proxima Nova"/>
            </a:endParaRPr>
          </a:p>
        </p:txBody>
      </p:sp>
      <p:sp>
        <p:nvSpPr>
          <p:cNvPr id="1045" name="Google Shape;1045;p162"/>
          <p:cNvSpPr txBox="1"/>
          <p:nvPr/>
        </p:nvSpPr>
        <p:spPr>
          <a:xfrm>
            <a:off x="5464775" y="1303200"/>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1D8C74"/>
                </a:solidFill>
                <a:latin typeface="Proxima Nova"/>
                <a:ea typeface="Proxima Nova"/>
                <a:cs typeface="Proxima Nova"/>
                <a:sym typeface="Proxima Nova"/>
              </a:rPr>
              <a:t>Something you possess</a:t>
            </a:r>
            <a:endParaRPr sz="2400">
              <a:solidFill>
                <a:srgbClr val="1D8C74"/>
              </a:solidFill>
              <a:latin typeface="Proxima Nova"/>
              <a:ea typeface="Proxima Nova"/>
              <a:cs typeface="Proxima Nova"/>
              <a:sym typeface="Proxima Nova"/>
            </a:endParaRPr>
          </a:p>
        </p:txBody>
      </p:sp>
      <p:sp>
        <p:nvSpPr>
          <p:cNvPr id="1046" name="Google Shape;1046;p162"/>
          <p:cNvSpPr/>
          <p:nvPr/>
        </p:nvSpPr>
        <p:spPr>
          <a:xfrm>
            <a:off x="3903200" y="2404000"/>
            <a:ext cx="1193100" cy="1193100"/>
          </a:xfrm>
          <a:prstGeom prst="mathPlus">
            <a:avLst>
              <a:gd name="adj1" fmla="val 23520"/>
            </a:avLst>
          </a:prstGeom>
          <a:solidFill>
            <a:srgbClr val="00AD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 name="Google Shape;1047;p162"/>
          <p:cNvGrpSpPr/>
          <p:nvPr/>
        </p:nvGrpSpPr>
        <p:grpSpPr>
          <a:xfrm>
            <a:off x="89100" y="4739882"/>
            <a:ext cx="324008" cy="322851"/>
            <a:chOff x="0" y="3867912"/>
            <a:chExt cx="1280160" cy="1275588"/>
          </a:xfrm>
        </p:grpSpPr>
        <p:sp>
          <p:nvSpPr>
            <p:cNvPr id="1048" name="Google Shape;1048;p162"/>
            <p:cNvSpPr/>
            <p:nvPr/>
          </p:nvSpPr>
          <p:spPr>
            <a:xfrm>
              <a:off x="0" y="4229100"/>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2"/>
            <p:cNvSpPr/>
            <p:nvPr/>
          </p:nvSpPr>
          <p:spPr>
            <a:xfrm>
              <a:off x="182880" y="405079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2"/>
            <p:cNvSpPr/>
            <p:nvPr/>
          </p:nvSpPr>
          <p:spPr>
            <a:xfrm>
              <a:off x="365760" y="386791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5"/>
                                        </p:tgtEl>
                                        <p:attrNameLst>
                                          <p:attrName>style.visibility</p:attrName>
                                        </p:attrNameLst>
                                      </p:cBhvr>
                                      <p:to>
                                        <p:strVal val="visible"/>
                                      </p:to>
                                    </p:set>
                                    <p:animEffect transition="in" filter="fade">
                                      <p:cBhvr>
                                        <p:cTn id="7" dur="1000"/>
                                        <p:tgtEl>
                                          <p:spTgt spid="10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3"/>
                                        </p:tgtEl>
                                        <p:attrNameLst>
                                          <p:attrName>style.visibility</p:attrName>
                                        </p:attrNameLst>
                                      </p:cBhvr>
                                      <p:to>
                                        <p:strVal val="visible"/>
                                      </p:to>
                                    </p:set>
                                    <p:animEffect transition="in" filter="fade">
                                      <p:cBhvr>
                                        <p:cTn id="12" dur="1000"/>
                                        <p:tgtEl>
                                          <p:spTgt spid="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sp>
        <p:nvSpPr>
          <p:cNvPr id="298" name="Google Shape;298;p64"/>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Day 1 - Activity</a:t>
            </a:r>
            <a:endParaRPr>
              <a:solidFill>
                <a:srgbClr val="FFFFFF"/>
              </a:solidFill>
            </a:endParaRPr>
          </a:p>
        </p:txBody>
      </p:sp>
      <p:sp>
        <p:nvSpPr>
          <p:cNvPr id="299" name="Google Shape;299;p64"/>
          <p:cNvSpPr txBox="1"/>
          <p:nvPr/>
        </p:nvSpPr>
        <p:spPr>
          <a:xfrm>
            <a:off x="1877850" y="770750"/>
            <a:ext cx="5023800" cy="13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Step 2: Reflect</a:t>
            </a:r>
            <a:endParaRPr sz="3000" b="1">
              <a:latin typeface="Proxima Nova"/>
              <a:ea typeface="Proxima Nova"/>
              <a:cs typeface="Proxima Nova"/>
              <a:sym typeface="Proxima Nova"/>
            </a:endParaRPr>
          </a:p>
        </p:txBody>
      </p:sp>
      <p:sp>
        <p:nvSpPr>
          <p:cNvPr id="300" name="Google Shape;300;p64"/>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301" name="Google Shape;301;p64"/>
          <p:cNvSpPr txBox="1"/>
          <p:nvPr/>
        </p:nvSpPr>
        <p:spPr>
          <a:xfrm>
            <a:off x="768975" y="1523475"/>
            <a:ext cx="7465200" cy="27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roxima Nova"/>
                <a:ea typeface="Proxima Nova"/>
                <a:cs typeface="Proxima Nova"/>
                <a:sym typeface="Proxima Nova"/>
              </a:rPr>
              <a:t>In your Innovation Simulation Project Guide, use the given space to reflect on your specific wants and needs and what types of computing innovations would appeal to you. </a:t>
            </a:r>
            <a:endParaRPr sz="2400">
              <a:latin typeface="Proxima Nova"/>
              <a:ea typeface="Proxima Nova"/>
              <a:cs typeface="Proxima Nova"/>
              <a:sym typeface="Proxima Nova"/>
            </a:endParaRPr>
          </a:p>
        </p:txBody>
      </p:sp>
      <p:cxnSp>
        <p:nvCxnSpPr>
          <p:cNvPr id="302" name="Google Shape;302;p64"/>
          <p:cNvCxnSpPr/>
          <p:nvPr/>
        </p:nvCxnSpPr>
        <p:spPr>
          <a:xfrm rot="10800000">
            <a:off x="2589825" y="3116350"/>
            <a:ext cx="1030200" cy="1044600"/>
          </a:xfrm>
          <a:prstGeom prst="straightConnector1">
            <a:avLst/>
          </a:prstGeom>
          <a:noFill/>
          <a:ln w="9525" cap="flat" cmpd="sng">
            <a:solidFill>
              <a:srgbClr val="FF0000"/>
            </a:solidFill>
            <a:prstDash val="solid"/>
            <a:round/>
            <a:headEnd type="none" w="med" len="med"/>
            <a:tailEnd type="triangle" w="med" len="med"/>
          </a:ln>
        </p:spPr>
      </p:cxnSp>
      <p:sp>
        <p:nvSpPr>
          <p:cNvPr id="303" name="Google Shape;303;p64"/>
          <p:cNvSpPr txBox="1"/>
          <p:nvPr/>
        </p:nvSpPr>
        <p:spPr>
          <a:xfrm>
            <a:off x="3714350" y="4182725"/>
            <a:ext cx="2241600" cy="5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Note: stay in your role! </a:t>
            </a:r>
            <a:endParaRPr>
              <a:solidFill>
                <a:srgbClr val="FF00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4"/>
        <p:cNvGrpSpPr/>
        <p:nvPr/>
      </p:nvGrpSpPr>
      <p:grpSpPr>
        <a:xfrm>
          <a:off x="0" y="0"/>
          <a:ext cx="0" cy="0"/>
          <a:chOff x="0" y="0"/>
          <a:chExt cx="0" cy="0"/>
        </a:xfrm>
      </p:grpSpPr>
      <p:sp>
        <p:nvSpPr>
          <p:cNvPr id="1055" name="Google Shape;1055;p163"/>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056" name="Google Shape;1056;p163"/>
          <p:cNvSpPr txBox="1"/>
          <p:nvPr/>
        </p:nvSpPr>
        <p:spPr>
          <a:xfrm>
            <a:off x="535175" y="469275"/>
            <a:ext cx="7932600" cy="43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What are the problems with this system? How could it be hacked?</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0"/>
        <p:cNvGrpSpPr/>
        <p:nvPr/>
      </p:nvGrpSpPr>
      <p:grpSpPr>
        <a:xfrm>
          <a:off x="0" y="0"/>
          <a:ext cx="0" cy="0"/>
          <a:chOff x="0" y="0"/>
          <a:chExt cx="0" cy="0"/>
        </a:xfrm>
      </p:grpSpPr>
      <p:sp>
        <p:nvSpPr>
          <p:cNvPr id="1061" name="Google Shape;1061;p164"/>
          <p:cNvSpPr txBox="1"/>
          <p:nvPr/>
        </p:nvSpPr>
        <p:spPr>
          <a:xfrm>
            <a:off x="259675" y="372425"/>
            <a:ext cx="86247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Multifactor Authentication - at least two of these:</a:t>
            </a:r>
            <a:endParaRPr sz="3000" b="1">
              <a:latin typeface="Proxima Nova"/>
              <a:ea typeface="Proxima Nova"/>
              <a:cs typeface="Proxima Nova"/>
              <a:sym typeface="Proxima Nova"/>
            </a:endParaRPr>
          </a:p>
        </p:txBody>
      </p:sp>
      <p:sp>
        <p:nvSpPr>
          <p:cNvPr id="1062" name="Google Shape;1062;p164"/>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063" name="Google Shape;1063;p164"/>
          <p:cNvSpPr txBox="1"/>
          <p:nvPr/>
        </p:nvSpPr>
        <p:spPr>
          <a:xfrm>
            <a:off x="259675" y="2931300"/>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Password</a:t>
            </a:r>
            <a:endParaRPr sz="2400">
              <a:solidFill>
                <a:srgbClr val="DF5446"/>
              </a:solidFill>
              <a:latin typeface="Proxima Nova"/>
              <a:ea typeface="Proxima Nova"/>
              <a:cs typeface="Proxima Nova"/>
              <a:sym typeface="Proxima Nova"/>
            </a:endParaRPr>
          </a:p>
        </p:txBody>
      </p:sp>
      <p:sp>
        <p:nvSpPr>
          <p:cNvPr id="1064" name="Google Shape;1064;p164"/>
          <p:cNvSpPr txBox="1"/>
          <p:nvPr/>
        </p:nvSpPr>
        <p:spPr>
          <a:xfrm>
            <a:off x="3417600" y="2931300"/>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Phone</a:t>
            </a:r>
            <a:endParaRPr sz="2400">
              <a:solidFill>
                <a:srgbClr val="DF5446"/>
              </a:solidFill>
              <a:latin typeface="Proxima Nova"/>
              <a:ea typeface="Proxima Nova"/>
              <a:cs typeface="Proxima Nova"/>
              <a:sym typeface="Proxima Nova"/>
            </a:endParaRPr>
          </a:p>
        </p:txBody>
      </p:sp>
      <p:sp>
        <p:nvSpPr>
          <p:cNvPr id="1065" name="Google Shape;1065;p164"/>
          <p:cNvSpPr txBox="1"/>
          <p:nvPr/>
        </p:nvSpPr>
        <p:spPr>
          <a:xfrm>
            <a:off x="259675" y="1296175"/>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1D8C74"/>
                </a:solidFill>
                <a:latin typeface="Proxima Nova"/>
                <a:ea typeface="Proxima Nova"/>
                <a:cs typeface="Proxima Nova"/>
                <a:sym typeface="Proxima Nova"/>
              </a:rPr>
              <a:t>Something you know</a:t>
            </a:r>
            <a:endParaRPr sz="2400">
              <a:solidFill>
                <a:srgbClr val="1D8C74"/>
              </a:solidFill>
              <a:latin typeface="Proxima Nova"/>
              <a:ea typeface="Proxima Nova"/>
              <a:cs typeface="Proxima Nova"/>
              <a:sym typeface="Proxima Nova"/>
            </a:endParaRPr>
          </a:p>
        </p:txBody>
      </p:sp>
      <p:sp>
        <p:nvSpPr>
          <p:cNvPr id="1066" name="Google Shape;1066;p164"/>
          <p:cNvSpPr txBox="1"/>
          <p:nvPr/>
        </p:nvSpPr>
        <p:spPr>
          <a:xfrm>
            <a:off x="3417600" y="1296175"/>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1D8C74"/>
                </a:solidFill>
                <a:latin typeface="Proxima Nova"/>
                <a:ea typeface="Proxima Nova"/>
                <a:cs typeface="Proxima Nova"/>
                <a:sym typeface="Proxima Nova"/>
              </a:rPr>
              <a:t>Something you possess</a:t>
            </a:r>
            <a:endParaRPr sz="2400">
              <a:solidFill>
                <a:srgbClr val="1D8C74"/>
              </a:solidFill>
              <a:latin typeface="Proxima Nova"/>
              <a:ea typeface="Proxima Nova"/>
              <a:cs typeface="Proxima Nova"/>
              <a:sym typeface="Proxima Nova"/>
            </a:endParaRPr>
          </a:p>
        </p:txBody>
      </p:sp>
      <p:sp>
        <p:nvSpPr>
          <p:cNvPr id="1067" name="Google Shape;1067;p164"/>
          <p:cNvSpPr/>
          <p:nvPr/>
        </p:nvSpPr>
        <p:spPr>
          <a:xfrm>
            <a:off x="2575438" y="2600475"/>
            <a:ext cx="835200" cy="835200"/>
          </a:xfrm>
          <a:prstGeom prst="mathPlus">
            <a:avLst>
              <a:gd name="adj1" fmla="val 23520"/>
            </a:avLst>
          </a:prstGeom>
          <a:solidFill>
            <a:srgbClr val="00AD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4"/>
          <p:cNvSpPr/>
          <p:nvPr/>
        </p:nvSpPr>
        <p:spPr>
          <a:xfrm>
            <a:off x="5689288" y="2600475"/>
            <a:ext cx="835200" cy="835200"/>
          </a:xfrm>
          <a:prstGeom prst="mathPlus">
            <a:avLst>
              <a:gd name="adj1" fmla="val 23520"/>
            </a:avLst>
          </a:prstGeom>
          <a:solidFill>
            <a:srgbClr val="00AD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4"/>
          <p:cNvSpPr txBox="1"/>
          <p:nvPr/>
        </p:nvSpPr>
        <p:spPr>
          <a:xfrm>
            <a:off x="6575525" y="2931300"/>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marL="0" lvl="0" indent="0" algn="ctr" rtl="0">
              <a:spcBef>
                <a:spcPts val="0"/>
              </a:spcBef>
              <a:spcAft>
                <a:spcPts val="0"/>
              </a:spcAft>
              <a:buNone/>
            </a:pPr>
            <a:r>
              <a:rPr lang="en" sz="2400">
                <a:solidFill>
                  <a:srgbClr val="DF5446"/>
                </a:solidFill>
                <a:latin typeface="Proxima Nova"/>
                <a:ea typeface="Proxima Nova"/>
                <a:cs typeface="Proxima Nova"/>
                <a:sym typeface="Proxima Nova"/>
              </a:rPr>
              <a:t>Fingerprint</a:t>
            </a:r>
            <a:endParaRPr sz="2400">
              <a:solidFill>
                <a:srgbClr val="DF5446"/>
              </a:solidFill>
              <a:latin typeface="Proxima Nova"/>
              <a:ea typeface="Proxima Nova"/>
              <a:cs typeface="Proxima Nova"/>
              <a:sym typeface="Proxima Nova"/>
            </a:endParaRPr>
          </a:p>
        </p:txBody>
      </p:sp>
      <p:sp>
        <p:nvSpPr>
          <p:cNvPr id="1070" name="Google Shape;1070;p164"/>
          <p:cNvSpPr txBox="1"/>
          <p:nvPr/>
        </p:nvSpPr>
        <p:spPr>
          <a:xfrm>
            <a:off x="6575525" y="1296175"/>
            <a:ext cx="2308800" cy="1838700"/>
          </a:xfrm>
          <a:prstGeom prst="rect">
            <a:avLst/>
          </a:prstGeom>
          <a:solidFill>
            <a:srgbClr val="FFA400">
              <a:alpha val="46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1D8C74"/>
                </a:solidFill>
                <a:latin typeface="Proxima Nova"/>
                <a:ea typeface="Proxima Nova"/>
                <a:cs typeface="Proxima Nova"/>
                <a:sym typeface="Proxima Nova"/>
              </a:rPr>
              <a:t>Something you are</a:t>
            </a:r>
            <a:endParaRPr sz="2400">
              <a:solidFill>
                <a:srgbClr val="1D8C74"/>
              </a:solidFill>
              <a:latin typeface="Proxima Nova"/>
              <a:ea typeface="Proxima Nova"/>
              <a:cs typeface="Proxima Nova"/>
              <a:sym typeface="Proxima Nova"/>
            </a:endParaRPr>
          </a:p>
        </p:txBody>
      </p:sp>
      <p:grpSp>
        <p:nvGrpSpPr>
          <p:cNvPr id="1071" name="Google Shape;1071;p164"/>
          <p:cNvGrpSpPr/>
          <p:nvPr/>
        </p:nvGrpSpPr>
        <p:grpSpPr>
          <a:xfrm>
            <a:off x="89100" y="4739882"/>
            <a:ext cx="324008" cy="322851"/>
            <a:chOff x="0" y="3867912"/>
            <a:chExt cx="1280160" cy="1275588"/>
          </a:xfrm>
        </p:grpSpPr>
        <p:sp>
          <p:nvSpPr>
            <p:cNvPr id="1072" name="Google Shape;1072;p164"/>
            <p:cNvSpPr/>
            <p:nvPr/>
          </p:nvSpPr>
          <p:spPr>
            <a:xfrm>
              <a:off x="0" y="4229100"/>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64"/>
            <p:cNvSpPr/>
            <p:nvPr/>
          </p:nvSpPr>
          <p:spPr>
            <a:xfrm>
              <a:off x="182880" y="405079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64"/>
            <p:cNvSpPr/>
            <p:nvPr/>
          </p:nvSpPr>
          <p:spPr>
            <a:xfrm>
              <a:off x="365760" y="386791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0"/>
                                        </p:tgtEl>
                                        <p:attrNameLst>
                                          <p:attrName>style.visibility</p:attrName>
                                        </p:attrNameLst>
                                      </p:cBhvr>
                                      <p:to>
                                        <p:strVal val="visible"/>
                                      </p:to>
                                    </p:set>
                                    <p:animEffect transition="in" filter="fade">
                                      <p:cBhvr>
                                        <p:cTn id="7" dur="1000"/>
                                        <p:tgtEl>
                                          <p:spTgt spid="10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9"/>
                                        </p:tgtEl>
                                        <p:attrNameLst>
                                          <p:attrName>style.visibility</p:attrName>
                                        </p:attrNameLst>
                                      </p:cBhvr>
                                      <p:to>
                                        <p:strVal val="visible"/>
                                      </p:to>
                                    </p:set>
                                    <p:animEffect transition="in" filter="fade">
                                      <p:cBhvr>
                                        <p:cTn id="12" dur="1000"/>
                                        <p:tgtEl>
                                          <p:spTgt spid="1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8"/>
        <p:cNvGrpSpPr/>
        <p:nvPr/>
      </p:nvGrpSpPr>
      <p:grpSpPr>
        <a:xfrm>
          <a:off x="0" y="0"/>
          <a:ext cx="0" cy="0"/>
          <a:chOff x="0" y="0"/>
          <a:chExt cx="0" cy="0"/>
        </a:xfrm>
      </p:grpSpPr>
      <p:sp>
        <p:nvSpPr>
          <p:cNvPr id="1079" name="Google Shape;1079;p165"/>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080" name="Google Shape;1080;p165"/>
          <p:cNvSpPr txBox="1"/>
          <p:nvPr/>
        </p:nvSpPr>
        <p:spPr>
          <a:xfrm>
            <a:off x="535175" y="469275"/>
            <a:ext cx="7932600" cy="43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Why is this a better system than Single Factor Authentication? What are the challenges with this system?</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Is it worth any of risks? </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4"/>
        <p:cNvGrpSpPr/>
        <p:nvPr/>
      </p:nvGrpSpPr>
      <p:grpSpPr>
        <a:xfrm>
          <a:off x="0" y="0"/>
          <a:ext cx="0" cy="0"/>
          <a:chOff x="0" y="0"/>
          <a:chExt cx="0" cy="0"/>
        </a:xfrm>
      </p:grpSpPr>
      <p:sp>
        <p:nvSpPr>
          <p:cNvPr id="1085" name="Google Shape;1085;p166"/>
          <p:cNvSpPr txBox="1"/>
          <p:nvPr/>
        </p:nvSpPr>
        <p:spPr>
          <a:xfrm>
            <a:off x="567500" y="485500"/>
            <a:ext cx="7864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What can I do to protect my data?</a:t>
            </a:r>
            <a:endParaRPr sz="3000" b="1">
              <a:latin typeface="Proxima Nova"/>
              <a:ea typeface="Proxima Nova"/>
              <a:cs typeface="Proxima Nova"/>
              <a:sym typeface="Proxima Nova"/>
            </a:endParaRPr>
          </a:p>
        </p:txBody>
      </p:sp>
      <p:sp>
        <p:nvSpPr>
          <p:cNvPr id="1086" name="Google Shape;1086;p166"/>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087" name="Google Shape;1087;p166"/>
          <p:cNvSpPr txBox="1"/>
          <p:nvPr/>
        </p:nvSpPr>
        <p:spPr>
          <a:xfrm>
            <a:off x="315800" y="1368450"/>
            <a:ext cx="8828100" cy="32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a:latin typeface="Proxima Nova"/>
              <a:ea typeface="Proxima Nova"/>
              <a:cs typeface="Proxima Nova"/>
              <a:sym typeface="Proxima Nova"/>
            </a:endParaRPr>
          </a:p>
          <a:p>
            <a:pPr marL="457200" lvl="0" indent="-533400" algn="l" rtl="0">
              <a:spcBef>
                <a:spcPts val="0"/>
              </a:spcBef>
              <a:spcAft>
                <a:spcPts val="0"/>
              </a:spcAft>
              <a:buClr>
                <a:srgbClr val="B7B7B7"/>
              </a:buClr>
              <a:buSzPts val="4800"/>
              <a:buFont typeface="Proxima Nova"/>
              <a:buAutoNum type="arabicPeriod"/>
            </a:pPr>
            <a:r>
              <a:rPr lang="en" sz="4800">
                <a:solidFill>
                  <a:srgbClr val="B7B7B7"/>
                </a:solidFill>
                <a:latin typeface="Proxima Nova"/>
                <a:ea typeface="Proxima Nova"/>
                <a:cs typeface="Proxima Nova"/>
                <a:sym typeface="Proxima Nova"/>
              </a:rPr>
              <a:t>Use Multifactor Authentication</a:t>
            </a:r>
            <a:endParaRPr sz="4800">
              <a:solidFill>
                <a:srgbClr val="B7B7B7"/>
              </a:solidFill>
              <a:latin typeface="Proxima Nova"/>
              <a:ea typeface="Proxima Nova"/>
              <a:cs typeface="Proxima Nova"/>
              <a:sym typeface="Proxima Nova"/>
            </a:endParaRPr>
          </a:p>
          <a:p>
            <a:pPr marL="457200" lvl="0" indent="-533400" algn="l" rtl="0">
              <a:spcBef>
                <a:spcPts val="0"/>
              </a:spcBef>
              <a:spcAft>
                <a:spcPts val="0"/>
              </a:spcAft>
              <a:buClr>
                <a:srgbClr val="1D8C74"/>
              </a:buClr>
              <a:buSzPts val="4800"/>
              <a:buFont typeface="Proxima Nova"/>
              <a:buAutoNum type="arabicPeriod"/>
            </a:pPr>
            <a:r>
              <a:rPr lang="en" sz="4800">
                <a:solidFill>
                  <a:srgbClr val="1D8C74"/>
                </a:solidFill>
                <a:latin typeface="Proxima Nova"/>
                <a:ea typeface="Proxima Nova"/>
                <a:cs typeface="Proxima Nova"/>
                <a:sym typeface="Proxima Nova"/>
              </a:rPr>
              <a:t>Update Your Software</a:t>
            </a:r>
            <a:endParaRPr sz="4800">
              <a:solidFill>
                <a:srgbClr val="1D8C74"/>
              </a:solidFill>
              <a:latin typeface="Proxima Nova"/>
              <a:ea typeface="Proxima Nova"/>
              <a:cs typeface="Proxima Nova"/>
              <a:sym typeface="Proxima Nov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1"/>
        <p:cNvGrpSpPr/>
        <p:nvPr/>
      </p:nvGrpSpPr>
      <p:grpSpPr>
        <a:xfrm>
          <a:off x="0" y="0"/>
          <a:ext cx="0" cy="0"/>
          <a:chOff x="0" y="0"/>
          <a:chExt cx="0" cy="0"/>
        </a:xfrm>
      </p:grpSpPr>
      <p:sp>
        <p:nvSpPr>
          <p:cNvPr id="1092" name="Google Shape;1092;p16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093" name="Google Shape;1093;p167"/>
          <p:cNvSpPr txBox="1"/>
          <p:nvPr/>
        </p:nvSpPr>
        <p:spPr>
          <a:xfrm>
            <a:off x="535175" y="469275"/>
            <a:ext cx="7932600" cy="43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Quick Review: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What is a computer virus?</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pic>
        <p:nvPicPr>
          <p:cNvPr id="1094" name="Google Shape;1094;p167"/>
          <p:cNvPicPr preferRelativeResize="0"/>
          <p:nvPr/>
        </p:nvPicPr>
        <p:blipFill>
          <a:blip r:embed="rId4">
            <a:alphaModFix/>
          </a:blip>
          <a:stretch>
            <a:fillRect/>
          </a:stretch>
        </p:blipFill>
        <p:spPr>
          <a:xfrm>
            <a:off x="3411135" y="2400025"/>
            <a:ext cx="2321725" cy="22831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8"/>
        <p:cNvGrpSpPr/>
        <p:nvPr/>
      </p:nvGrpSpPr>
      <p:grpSpPr>
        <a:xfrm>
          <a:off x="0" y="0"/>
          <a:ext cx="0" cy="0"/>
          <a:chOff x="0" y="0"/>
          <a:chExt cx="0" cy="0"/>
        </a:xfrm>
      </p:grpSpPr>
      <p:sp>
        <p:nvSpPr>
          <p:cNvPr id="1099" name="Google Shape;1099;p168"/>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100" name="Google Shape;1100;p168"/>
          <p:cNvSpPr txBox="1"/>
          <p:nvPr/>
        </p:nvSpPr>
        <p:spPr>
          <a:xfrm>
            <a:off x="535175" y="469275"/>
            <a:ext cx="7932600" cy="232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How can you protect your device from computer viruses?</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
        <p:nvSpPr>
          <p:cNvPr id="1101" name="Google Shape;1101;p168"/>
          <p:cNvSpPr txBox="1"/>
          <p:nvPr/>
        </p:nvSpPr>
        <p:spPr>
          <a:xfrm>
            <a:off x="1480750" y="3068750"/>
            <a:ext cx="2105400" cy="1775400"/>
          </a:xfrm>
          <a:prstGeom prst="rect">
            <a:avLst/>
          </a:prstGeom>
          <a:solidFill>
            <a:srgbClr val="1D8C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Virus Scanning Software</a:t>
            </a:r>
            <a:endParaRPr sz="2400">
              <a:solidFill>
                <a:srgbClr val="FFFFFF"/>
              </a:solidFill>
              <a:latin typeface="Proxima Nova"/>
              <a:ea typeface="Proxima Nova"/>
              <a:cs typeface="Proxima Nova"/>
              <a:sym typeface="Proxima Nova"/>
            </a:endParaRPr>
          </a:p>
        </p:txBody>
      </p:sp>
      <p:sp>
        <p:nvSpPr>
          <p:cNvPr id="1102" name="Google Shape;1102;p168"/>
          <p:cNvSpPr txBox="1"/>
          <p:nvPr/>
        </p:nvSpPr>
        <p:spPr>
          <a:xfrm>
            <a:off x="5532800" y="3068750"/>
            <a:ext cx="2105400" cy="1775400"/>
          </a:xfrm>
          <a:prstGeom prst="rect">
            <a:avLst/>
          </a:prstGeom>
          <a:solidFill>
            <a:srgbClr val="1D8C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Updating System Software</a:t>
            </a:r>
            <a:endParaRPr sz="2400">
              <a:solidFill>
                <a:srgbClr val="FFFFFF"/>
              </a:solidFill>
              <a:latin typeface="Proxima Nova"/>
              <a:ea typeface="Proxima Nova"/>
              <a:cs typeface="Proxima Nova"/>
              <a:sym typeface="Proxima Nova"/>
            </a:endParaRPr>
          </a:p>
        </p:txBody>
      </p:sp>
      <p:sp>
        <p:nvSpPr>
          <p:cNvPr id="1103" name="Google Shape;1103;p168"/>
          <p:cNvSpPr/>
          <p:nvPr/>
        </p:nvSpPr>
        <p:spPr>
          <a:xfrm>
            <a:off x="3962925" y="3359900"/>
            <a:ext cx="1193100" cy="1193100"/>
          </a:xfrm>
          <a:prstGeom prst="mathPlus">
            <a:avLst>
              <a:gd name="adj1" fmla="val 23520"/>
            </a:avLst>
          </a:prstGeom>
          <a:solidFill>
            <a:srgbClr val="00AD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 name="Google Shape;1104;p168"/>
          <p:cNvGrpSpPr/>
          <p:nvPr/>
        </p:nvGrpSpPr>
        <p:grpSpPr>
          <a:xfrm>
            <a:off x="89100" y="4739882"/>
            <a:ext cx="324008" cy="322851"/>
            <a:chOff x="0" y="3867912"/>
            <a:chExt cx="1280160" cy="1275588"/>
          </a:xfrm>
        </p:grpSpPr>
        <p:sp>
          <p:nvSpPr>
            <p:cNvPr id="1105" name="Google Shape;1105;p168"/>
            <p:cNvSpPr/>
            <p:nvPr/>
          </p:nvSpPr>
          <p:spPr>
            <a:xfrm>
              <a:off x="0" y="4229100"/>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68"/>
            <p:cNvSpPr/>
            <p:nvPr/>
          </p:nvSpPr>
          <p:spPr>
            <a:xfrm>
              <a:off x="182880" y="405079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68"/>
            <p:cNvSpPr/>
            <p:nvPr/>
          </p:nvSpPr>
          <p:spPr>
            <a:xfrm>
              <a:off x="365760" y="386791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1"/>
                                        </p:tgtEl>
                                        <p:attrNameLst>
                                          <p:attrName>style.visibility</p:attrName>
                                        </p:attrNameLst>
                                      </p:cBhvr>
                                      <p:to>
                                        <p:strVal val="visible"/>
                                      </p:to>
                                    </p:set>
                                    <p:animEffect transition="in" filter="fade">
                                      <p:cBhvr>
                                        <p:cTn id="7" dur="1000"/>
                                        <p:tgtEl>
                                          <p:spTgt spid="1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3"/>
                                        </p:tgtEl>
                                        <p:attrNameLst>
                                          <p:attrName>style.visibility</p:attrName>
                                        </p:attrNameLst>
                                      </p:cBhvr>
                                      <p:to>
                                        <p:strVal val="visible"/>
                                      </p:to>
                                    </p:set>
                                    <p:animEffect transition="in" filter="fade">
                                      <p:cBhvr>
                                        <p:cTn id="12" dur="1000"/>
                                        <p:tgtEl>
                                          <p:spTgt spid="1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2"/>
                                        </p:tgtEl>
                                        <p:attrNameLst>
                                          <p:attrName>style.visibility</p:attrName>
                                        </p:attrNameLst>
                                      </p:cBhvr>
                                      <p:to>
                                        <p:strVal val="visible"/>
                                      </p:to>
                                    </p:set>
                                    <p:animEffect transition="in" filter="fade">
                                      <p:cBhvr>
                                        <p:cTn id="17" dur="1000"/>
                                        <p:tgtEl>
                                          <p:spTgt spid="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1"/>
        <p:cNvGrpSpPr/>
        <p:nvPr/>
      </p:nvGrpSpPr>
      <p:grpSpPr>
        <a:xfrm>
          <a:off x="0" y="0"/>
          <a:ext cx="0" cy="0"/>
          <a:chOff x="0" y="0"/>
          <a:chExt cx="0" cy="0"/>
        </a:xfrm>
      </p:grpSpPr>
      <p:sp>
        <p:nvSpPr>
          <p:cNvPr id="1112" name="Google Shape;1112;p169"/>
          <p:cNvSpPr txBox="1"/>
          <p:nvPr/>
        </p:nvSpPr>
        <p:spPr>
          <a:xfrm>
            <a:off x="567500" y="485500"/>
            <a:ext cx="7864500" cy="12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solidFill>
                  <a:schemeClr val="dk1"/>
                </a:solidFill>
                <a:latin typeface="Proxima Nova"/>
                <a:ea typeface="Proxima Nova"/>
                <a:cs typeface="Proxima Nova"/>
                <a:sym typeface="Proxima Nova"/>
              </a:rPr>
              <a:t>Data protection is a moving target! </a:t>
            </a:r>
            <a:endParaRPr sz="3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3000" b="1">
              <a:latin typeface="Proxima Nova"/>
              <a:ea typeface="Proxima Nova"/>
              <a:cs typeface="Proxima Nova"/>
              <a:sym typeface="Proxima Nova"/>
            </a:endParaRPr>
          </a:p>
        </p:txBody>
      </p:sp>
      <p:sp>
        <p:nvSpPr>
          <p:cNvPr id="1113" name="Google Shape;1113;p169"/>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114" name="Google Shape;1114;p169"/>
          <p:cNvSpPr txBox="1"/>
          <p:nvPr/>
        </p:nvSpPr>
        <p:spPr>
          <a:xfrm>
            <a:off x="1691550" y="960900"/>
            <a:ext cx="5501700" cy="28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Proxima Nova"/>
              <a:ea typeface="Proxima Nova"/>
              <a:cs typeface="Proxima Nova"/>
              <a:sym typeface="Proxima Nova"/>
            </a:endParaRPr>
          </a:p>
          <a:p>
            <a:pPr marL="0" lvl="0" indent="0" algn="l" rtl="0">
              <a:spcBef>
                <a:spcPts val="0"/>
              </a:spcBef>
              <a:spcAft>
                <a:spcPts val="0"/>
              </a:spcAft>
              <a:buNone/>
            </a:pPr>
            <a:r>
              <a:rPr lang="en" sz="2400">
                <a:latin typeface="Proxima Nova"/>
                <a:ea typeface="Proxima Nova"/>
                <a:cs typeface="Proxima Nova"/>
                <a:sym typeface="Proxima Nova"/>
              </a:rPr>
              <a:t>It's important to keep your software up to date and use the best authentication practices you can. </a:t>
            </a:r>
            <a:endParaRPr sz="2400">
              <a:latin typeface="Proxima Nova"/>
              <a:ea typeface="Proxima Nova"/>
              <a:cs typeface="Proxima Nova"/>
              <a:sym typeface="Proxima Nova"/>
            </a:endParaRPr>
          </a:p>
        </p:txBody>
      </p:sp>
      <p:pic>
        <p:nvPicPr>
          <p:cNvPr id="1115" name="Google Shape;1115;p169"/>
          <p:cNvPicPr preferRelativeResize="0"/>
          <p:nvPr/>
        </p:nvPicPr>
        <p:blipFill>
          <a:blip r:embed="rId4">
            <a:alphaModFix/>
          </a:blip>
          <a:stretch>
            <a:fillRect/>
          </a:stretch>
        </p:blipFill>
        <p:spPr>
          <a:xfrm>
            <a:off x="2792213" y="2953150"/>
            <a:ext cx="3559575" cy="20013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9"/>
        <p:cNvGrpSpPr/>
        <p:nvPr/>
      </p:nvGrpSpPr>
      <p:grpSpPr>
        <a:xfrm>
          <a:off x="0" y="0"/>
          <a:ext cx="0" cy="0"/>
          <a:chOff x="0" y="0"/>
          <a:chExt cx="0" cy="0"/>
        </a:xfrm>
      </p:grpSpPr>
      <p:sp>
        <p:nvSpPr>
          <p:cNvPr id="1120" name="Google Shape;1120;p170"/>
          <p:cNvSpPr txBox="1"/>
          <p:nvPr/>
        </p:nvSpPr>
        <p:spPr>
          <a:xfrm>
            <a:off x="-125" y="306100"/>
            <a:ext cx="9144000" cy="101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Single-Select Questions with Reading Passage (SSQRP)</a:t>
            </a:r>
            <a:endParaRPr sz="3000" b="1">
              <a:latin typeface="Proxima Nova"/>
              <a:ea typeface="Proxima Nova"/>
              <a:cs typeface="Proxima Nova"/>
              <a:sym typeface="Proxima Nova"/>
            </a:endParaRPr>
          </a:p>
        </p:txBody>
      </p:sp>
      <p:sp>
        <p:nvSpPr>
          <p:cNvPr id="1121" name="Google Shape;1121;p170"/>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122" name="Google Shape;1122;p170"/>
          <p:cNvSpPr txBox="1"/>
          <p:nvPr/>
        </p:nvSpPr>
        <p:spPr>
          <a:xfrm>
            <a:off x="660650" y="1355100"/>
            <a:ext cx="7747500" cy="331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Proxima Nova"/>
              <a:buChar char="●"/>
            </a:pPr>
            <a:r>
              <a:rPr lang="en" sz="3000">
                <a:latin typeface="Proxima Nova"/>
                <a:ea typeface="Proxima Nova"/>
                <a:cs typeface="Proxima Nova"/>
                <a:sym typeface="Proxima Nova"/>
              </a:rPr>
              <a:t>What's SSQRP? </a:t>
            </a:r>
            <a:endParaRPr sz="3000">
              <a:latin typeface="Proxima Nova"/>
              <a:ea typeface="Proxima Nova"/>
              <a:cs typeface="Proxima Nova"/>
              <a:sym typeface="Proxima Nova"/>
            </a:endParaRPr>
          </a:p>
          <a:p>
            <a:pPr marL="914400" lvl="1" indent="-419100" algn="l" rtl="0">
              <a:spcBef>
                <a:spcPts val="0"/>
              </a:spcBef>
              <a:spcAft>
                <a:spcPts val="0"/>
              </a:spcAft>
              <a:buSzPts val="3000"/>
              <a:buFont typeface="Proxima Nova"/>
              <a:buChar char="○"/>
            </a:pPr>
            <a:r>
              <a:rPr lang="en" sz="3000">
                <a:latin typeface="Proxima Nova"/>
                <a:ea typeface="Proxima Nova"/>
                <a:cs typeface="Proxima Nova"/>
                <a:sym typeface="Proxima Nova"/>
              </a:rPr>
              <a:t>Shows up on the AP CSP exam</a:t>
            </a:r>
            <a:endParaRPr sz="3000">
              <a:latin typeface="Proxima Nova"/>
              <a:ea typeface="Proxima Nova"/>
              <a:cs typeface="Proxima Nova"/>
              <a:sym typeface="Proxima Nova"/>
            </a:endParaRPr>
          </a:p>
          <a:p>
            <a:pPr marL="914400" lvl="1" indent="-419100" algn="l" rtl="0">
              <a:spcBef>
                <a:spcPts val="0"/>
              </a:spcBef>
              <a:spcAft>
                <a:spcPts val="0"/>
              </a:spcAft>
              <a:buSzPts val="3000"/>
              <a:buFont typeface="Proxima Nova"/>
              <a:buChar char="○"/>
            </a:pPr>
            <a:r>
              <a:rPr lang="en" sz="3000">
                <a:latin typeface="Proxima Nova"/>
                <a:ea typeface="Proxima Nova"/>
                <a:cs typeface="Proxima Nova"/>
                <a:sym typeface="Proxima Nova"/>
              </a:rPr>
              <a:t>Features a pretend computing innovation with a short explanation</a:t>
            </a:r>
            <a:endParaRPr sz="3000">
              <a:latin typeface="Proxima Nova"/>
              <a:ea typeface="Proxima Nova"/>
              <a:cs typeface="Proxima Nova"/>
              <a:sym typeface="Proxima Nova"/>
            </a:endParaRPr>
          </a:p>
          <a:p>
            <a:pPr marL="914400" lvl="1" indent="-419100" algn="l" rtl="0">
              <a:spcBef>
                <a:spcPts val="0"/>
              </a:spcBef>
              <a:spcAft>
                <a:spcPts val="0"/>
              </a:spcAft>
              <a:buSzPts val="3000"/>
              <a:buFont typeface="Proxima Nova"/>
              <a:buChar char="○"/>
            </a:pPr>
            <a:r>
              <a:rPr lang="en" sz="3000">
                <a:latin typeface="Proxima Nova"/>
                <a:ea typeface="Proxima Nova"/>
                <a:cs typeface="Proxima Nova"/>
                <a:sym typeface="Proxima Nova"/>
              </a:rPr>
              <a:t>Five multiple choice questions focusing on data, purpose and effect, benefits and harms, and security concerns. </a:t>
            </a:r>
            <a:endParaRPr sz="3000">
              <a:latin typeface="Proxima Nova"/>
              <a:ea typeface="Proxima Nova"/>
              <a:cs typeface="Proxima Nova"/>
              <a:sym typeface="Proxima Nova"/>
            </a:endParaRPr>
          </a:p>
        </p:txBody>
      </p:sp>
      <p:grpSp>
        <p:nvGrpSpPr>
          <p:cNvPr id="1123" name="Google Shape;1123;p170"/>
          <p:cNvGrpSpPr/>
          <p:nvPr/>
        </p:nvGrpSpPr>
        <p:grpSpPr>
          <a:xfrm>
            <a:off x="89100" y="4739882"/>
            <a:ext cx="324008" cy="322851"/>
            <a:chOff x="0" y="3867912"/>
            <a:chExt cx="1280160" cy="1275588"/>
          </a:xfrm>
        </p:grpSpPr>
        <p:sp>
          <p:nvSpPr>
            <p:cNvPr id="1124" name="Google Shape;1124;p170"/>
            <p:cNvSpPr/>
            <p:nvPr/>
          </p:nvSpPr>
          <p:spPr>
            <a:xfrm>
              <a:off x="0" y="4229100"/>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0"/>
            <p:cNvSpPr/>
            <p:nvPr/>
          </p:nvSpPr>
          <p:spPr>
            <a:xfrm>
              <a:off x="182880" y="405079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0"/>
            <p:cNvSpPr/>
            <p:nvPr/>
          </p:nvSpPr>
          <p:spPr>
            <a:xfrm>
              <a:off x="365760" y="386791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2"/>
                                        </p:tgtEl>
                                        <p:attrNameLst>
                                          <p:attrName>style.visibility</p:attrName>
                                        </p:attrNameLst>
                                      </p:cBhvr>
                                      <p:to>
                                        <p:strVal val="visible"/>
                                      </p:to>
                                    </p:set>
                                    <p:animEffect transition="in" filter="fade">
                                      <p:cBhvr>
                                        <p:cTn id="7" dur="10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0"/>
        <p:cNvGrpSpPr/>
        <p:nvPr/>
      </p:nvGrpSpPr>
      <p:grpSpPr>
        <a:xfrm>
          <a:off x="0" y="0"/>
          <a:ext cx="0" cy="0"/>
          <a:chOff x="0" y="0"/>
          <a:chExt cx="0" cy="0"/>
        </a:xfrm>
      </p:grpSpPr>
      <p:sp>
        <p:nvSpPr>
          <p:cNvPr id="1131" name="Google Shape;1131;p171"/>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132" name="Google Shape;1132;p171"/>
          <p:cNvSpPr txBox="1"/>
          <p:nvPr/>
        </p:nvSpPr>
        <p:spPr>
          <a:xfrm>
            <a:off x="863175" y="593425"/>
            <a:ext cx="4267200" cy="41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Do This:</a:t>
            </a:r>
            <a:endParaRPr sz="2400" b="1">
              <a:latin typeface="Proxima Nova"/>
              <a:ea typeface="Proxima Nova"/>
              <a:cs typeface="Proxima Nova"/>
              <a:sym typeface="Proxima Nova"/>
            </a:endParaRPr>
          </a:p>
          <a:p>
            <a:pPr marL="0" lvl="0" indent="0" algn="l" rtl="0">
              <a:spcBef>
                <a:spcPts val="0"/>
              </a:spcBef>
              <a:spcAft>
                <a:spcPts val="0"/>
              </a:spcAft>
              <a:buNone/>
            </a:pPr>
            <a:endParaRPr sz="2400" b="1">
              <a:latin typeface="Proxima Nova"/>
              <a:ea typeface="Proxima Nova"/>
              <a:cs typeface="Proxima Nova"/>
              <a:sym typeface="Proxima Nova"/>
            </a:endParaRPr>
          </a:p>
          <a:p>
            <a:pPr marL="0" lvl="0" indent="0" algn="l" rtl="0">
              <a:spcBef>
                <a:spcPts val="0"/>
              </a:spcBef>
              <a:spcAft>
                <a:spcPts val="0"/>
              </a:spcAft>
              <a:buNone/>
            </a:pPr>
            <a:r>
              <a:rPr lang="en" sz="2400">
                <a:latin typeface="Proxima Nova"/>
                <a:ea typeface="Proxima Nova"/>
                <a:cs typeface="Proxima Nova"/>
                <a:sym typeface="Proxima Nova"/>
              </a:rPr>
              <a:t>Read the information about the </a:t>
            </a:r>
            <a:r>
              <a:rPr lang="en" sz="2400" i="1">
                <a:latin typeface="Proxima Nova"/>
                <a:ea typeface="Proxima Nova"/>
                <a:cs typeface="Proxima Nova"/>
                <a:sym typeface="Proxima Nova"/>
              </a:rPr>
              <a:t>Call Center </a:t>
            </a:r>
            <a:r>
              <a:rPr lang="en" sz="2400">
                <a:latin typeface="Proxima Nova"/>
                <a:ea typeface="Proxima Nova"/>
                <a:cs typeface="Proxima Nova"/>
                <a:sym typeface="Proxima Nova"/>
              </a:rPr>
              <a:t>in the SSQRP resource. </a:t>
            </a:r>
            <a:endParaRPr sz="2400">
              <a:latin typeface="Proxima Nova"/>
              <a:ea typeface="Proxima Nova"/>
              <a:cs typeface="Proxima Nova"/>
              <a:sym typeface="Proxima Nova"/>
            </a:endParaRPr>
          </a:p>
        </p:txBody>
      </p:sp>
      <p:pic>
        <p:nvPicPr>
          <p:cNvPr id="1133" name="Google Shape;1133;p171"/>
          <p:cNvPicPr preferRelativeResize="0"/>
          <p:nvPr/>
        </p:nvPicPr>
        <p:blipFill>
          <a:blip r:embed="rId4">
            <a:alphaModFix/>
          </a:blip>
          <a:stretch>
            <a:fillRect/>
          </a:stretch>
        </p:blipFill>
        <p:spPr>
          <a:xfrm>
            <a:off x="5435175" y="533400"/>
            <a:ext cx="3419475" cy="45053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7"/>
        <p:cNvGrpSpPr/>
        <p:nvPr/>
      </p:nvGrpSpPr>
      <p:grpSpPr>
        <a:xfrm>
          <a:off x="0" y="0"/>
          <a:ext cx="0" cy="0"/>
          <a:chOff x="0" y="0"/>
          <a:chExt cx="0" cy="0"/>
        </a:xfrm>
      </p:grpSpPr>
      <p:sp>
        <p:nvSpPr>
          <p:cNvPr id="1138" name="Google Shape;1138;p172"/>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139" name="Google Shape;1139;p172"/>
          <p:cNvSpPr txBox="1"/>
          <p:nvPr/>
        </p:nvSpPr>
        <p:spPr>
          <a:xfrm>
            <a:off x="0" y="319975"/>
            <a:ext cx="9144000" cy="7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Single-Select Questions with Reading Passage (SSQRP) pull a total of 5 questions from each of these categories (computational thinking practices). The italics text represents text that may change depending on the computing innovation. The text highlighted in yellow represents the types of phrases you may see in these questions. The text in square brackets [ ] are different question options. </a:t>
            </a:r>
            <a:endParaRPr sz="1200">
              <a:latin typeface="Proxima Nova"/>
              <a:ea typeface="Proxima Nova"/>
              <a:cs typeface="Proxima Nova"/>
              <a:sym typeface="Proxima Nova"/>
            </a:endParaRPr>
          </a:p>
        </p:txBody>
      </p:sp>
      <p:graphicFrame>
        <p:nvGraphicFramePr>
          <p:cNvPr id="1140" name="Google Shape;1140;p172"/>
          <p:cNvGraphicFramePr/>
          <p:nvPr/>
        </p:nvGraphicFramePr>
        <p:xfrm>
          <a:off x="104550" y="1116300"/>
          <a:ext cx="3000000" cy="3000000"/>
        </p:xfrm>
        <a:graphic>
          <a:graphicData uri="http://schemas.openxmlformats.org/drawingml/2006/table">
            <a:tbl>
              <a:tblPr>
                <a:noFill/>
                <a:tableStyleId>{311D4427-F076-4C68-B42E-FBEDBD8CC768}</a:tableStyleId>
              </a:tblPr>
              <a:tblGrid>
                <a:gridCol w="4467450">
                  <a:extLst>
                    <a:ext uri="{9D8B030D-6E8A-4147-A177-3AD203B41FA5}">
                      <a16:colId xmlns:a16="http://schemas.microsoft.com/office/drawing/2014/main" val="20000"/>
                    </a:ext>
                  </a:extLst>
                </a:gridCol>
                <a:gridCol w="4467450">
                  <a:extLst>
                    <a:ext uri="{9D8B030D-6E8A-4147-A177-3AD203B41FA5}">
                      <a16:colId xmlns:a16="http://schemas.microsoft.com/office/drawing/2014/main" val="20001"/>
                    </a:ext>
                  </a:extLst>
                </a:gridCol>
              </a:tblGrid>
              <a:tr h="112425">
                <a:tc gridSpan="2">
                  <a:txBody>
                    <a:bodyPr/>
                    <a:lstStyle/>
                    <a:p>
                      <a:pPr marL="0" lvl="0" indent="0" algn="ctr" rtl="0">
                        <a:spcBef>
                          <a:spcPts val="0"/>
                        </a:spcBef>
                        <a:spcAft>
                          <a:spcPts val="0"/>
                        </a:spcAft>
                        <a:buNone/>
                      </a:pPr>
                      <a:r>
                        <a:rPr lang="en" b="1">
                          <a:latin typeface="Proxima Nova"/>
                          <a:ea typeface="Proxima Nova"/>
                          <a:cs typeface="Proxima Nova"/>
                          <a:sym typeface="Proxima Nova"/>
                        </a:rPr>
                        <a:t>Sample Questions</a:t>
                      </a:r>
                      <a:endParaRPr b="1">
                        <a:latin typeface="Proxima Nova"/>
                        <a:ea typeface="Proxima Nova"/>
                        <a:cs typeface="Proxima Nova"/>
                        <a:sym typeface="Proxima Nova"/>
                      </a:endParaRPr>
                    </a:p>
                  </a:txBody>
                  <a:tcPr marL="91425" marR="91425" marT="0" marB="0"/>
                </a:tc>
                <a:tc hMerge="1">
                  <a:txBody>
                    <a:bodyPr/>
                    <a:lstStyle/>
                    <a:p>
                      <a:endParaRPr lang="en-US"/>
                    </a:p>
                  </a:txBody>
                  <a:tcPr/>
                </a:tc>
                <a:extLst>
                  <a:ext uri="{0D108BD9-81ED-4DB2-BD59-A6C34878D82A}">
                    <a16:rowId xmlns:a16="http://schemas.microsoft.com/office/drawing/2014/main" val="10000"/>
                  </a:ext>
                </a:extLst>
              </a:tr>
              <a:tr h="101025">
                <a:tc>
                  <a:txBody>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Practice 3: Abstraction in Program Development</a:t>
                      </a:r>
                      <a:endParaRPr sz="1000">
                        <a:solidFill>
                          <a:srgbClr val="FFFFFF"/>
                        </a:solidFill>
                        <a:latin typeface="Proxima Nova"/>
                        <a:ea typeface="Proxima Nova"/>
                        <a:cs typeface="Proxima Nova"/>
                        <a:sym typeface="Proxima Nova"/>
                      </a:endParaRPr>
                    </a:p>
                  </a:txBody>
                  <a:tcPr marL="91425" marR="91425" marT="0" marB="0">
                    <a:solidFill>
                      <a:srgbClr val="DF5446"/>
                    </a:solidFill>
                  </a:tcPr>
                </a:tc>
                <a:tc>
                  <a:txBody>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Practice 5: Computing Innovations</a:t>
                      </a:r>
                      <a:endParaRPr sz="1000">
                        <a:solidFill>
                          <a:srgbClr val="FFFFFF"/>
                        </a:solidFill>
                        <a:latin typeface="Proxima Nova"/>
                        <a:ea typeface="Proxima Nova"/>
                        <a:cs typeface="Proxima Nova"/>
                        <a:sym typeface="Proxima Nova"/>
                      </a:endParaRPr>
                    </a:p>
                  </a:txBody>
                  <a:tcPr marL="91425" marR="91425" marT="0" marB="0">
                    <a:solidFill>
                      <a:srgbClr val="DF5446"/>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000">
                          <a:highlight>
                            <a:schemeClr val="accent6"/>
                          </a:highlight>
                          <a:latin typeface="Proxima Nova"/>
                          <a:ea typeface="Proxima Nova"/>
                          <a:cs typeface="Proxima Nova"/>
                          <a:sym typeface="Proxima Nova"/>
                        </a:rPr>
                        <a:t>Which of the following input data [must be obtained/is needed]</a:t>
                      </a:r>
                      <a:r>
                        <a:rPr lang="en" sz="1000">
                          <a:latin typeface="Proxima Nova"/>
                          <a:ea typeface="Proxima Nova"/>
                          <a:cs typeface="Proxima Nova"/>
                          <a:sym typeface="Proxima Nova"/>
                        </a:rPr>
                        <a:t> </a:t>
                      </a:r>
                      <a:r>
                        <a:rPr lang="en" sz="1000" i="1">
                          <a:latin typeface="Proxima Nova"/>
                          <a:ea typeface="Proxima Nova"/>
                          <a:cs typeface="Proxima Nova"/>
                          <a:sym typeface="Proxima Nova"/>
                        </a:rPr>
                        <a:t>by the upgraded system that was NOT needed by the original system?</a:t>
                      </a:r>
                      <a:endParaRPr sz="1000" i="1">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sz="1000">
                          <a:highlight>
                            <a:schemeClr val="accent6"/>
                          </a:highlight>
                          <a:latin typeface="Proxima Nova"/>
                          <a:ea typeface="Proxima Nova"/>
                          <a:cs typeface="Proxima Nova"/>
                          <a:sym typeface="Proxima Nova"/>
                        </a:rPr>
                        <a:t>Which of the following is considered a potential effect of the </a:t>
                      </a:r>
                      <a:r>
                        <a:rPr lang="en" sz="1000">
                          <a:latin typeface="Proxima Nova"/>
                          <a:ea typeface="Proxima Nova"/>
                          <a:cs typeface="Proxima Nova"/>
                          <a:sym typeface="Proxima Nova"/>
                        </a:rPr>
                        <a:t> </a:t>
                      </a:r>
                      <a:r>
                        <a:rPr lang="en" sz="1000" i="1">
                          <a:latin typeface="Proxima Nova"/>
                          <a:ea typeface="Proxima Nova"/>
                          <a:cs typeface="Proxima Nova"/>
                          <a:sym typeface="Proxima Nova"/>
                        </a:rPr>
                        <a:t>the application </a:t>
                      </a:r>
                      <a:r>
                        <a:rPr lang="en" sz="1000">
                          <a:highlight>
                            <a:schemeClr val="accent6"/>
                          </a:highlight>
                          <a:latin typeface="Proxima Nova"/>
                          <a:ea typeface="Proxima Nova"/>
                          <a:cs typeface="Proxima Nova"/>
                          <a:sym typeface="Proxima Nova"/>
                        </a:rPr>
                        <a:t>rather than a [function/purpose] </a:t>
                      </a:r>
                      <a:r>
                        <a:rPr lang="en" sz="1000" i="1">
                          <a:latin typeface="Proxima Nova"/>
                          <a:ea typeface="Proxima Nova"/>
                          <a:cs typeface="Proxima Nova"/>
                          <a:sym typeface="Proxima Nova"/>
                        </a:rPr>
                        <a:t>of the application?</a:t>
                      </a:r>
                      <a:endParaRPr sz="1000" i="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000">
                          <a:highlight>
                            <a:schemeClr val="accent6"/>
                          </a:highlight>
                          <a:latin typeface="Proxima Nova"/>
                          <a:ea typeface="Proxima Nova"/>
                          <a:cs typeface="Proxima Nova"/>
                          <a:sym typeface="Proxima Nova"/>
                        </a:rPr>
                        <a:t>Which of the following data is not [obtained/provided]</a:t>
                      </a:r>
                      <a:r>
                        <a:rPr lang="en" sz="1000" i="1">
                          <a:latin typeface="Proxima Nova"/>
                          <a:ea typeface="Proxima Nova"/>
                          <a:cs typeface="Proxima Nova"/>
                          <a:sym typeface="Proxima Nova"/>
                        </a:rPr>
                        <a:t> directly from the user </a:t>
                      </a:r>
                      <a:r>
                        <a:rPr lang="en" sz="1000">
                          <a:highlight>
                            <a:schemeClr val="accent6"/>
                          </a:highlight>
                          <a:latin typeface="Proxima Nova"/>
                          <a:ea typeface="Proxima Nova"/>
                          <a:cs typeface="Proxima Nova"/>
                          <a:sym typeface="Proxima Nova"/>
                        </a:rPr>
                        <a:t>but is necessary for</a:t>
                      </a:r>
                      <a:r>
                        <a:rPr lang="en" sz="1000">
                          <a:latin typeface="Proxima Nova"/>
                          <a:ea typeface="Proxima Nova"/>
                          <a:cs typeface="Proxima Nova"/>
                          <a:sym typeface="Proxima Nova"/>
                        </a:rPr>
                        <a:t> </a:t>
                      </a:r>
                      <a:r>
                        <a:rPr lang="en" sz="1000" i="1">
                          <a:latin typeface="Proxima Nova"/>
                          <a:ea typeface="Proxima Nova"/>
                          <a:cs typeface="Proxima Nova"/>
                          <a:sym typeface="Proxima Nova"/>
                        </a:rPr>
                        <a:t>the upgraded system to operate as described?</a:t>
                      </a:r>
                      <a:endParaRPr sz="1000" i="1">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sz="1000">
                          <a:highlight>
                            <a:schemeClr val="accent6"/>
                          </a:highlight>
                          <a:latin typeface="Proxima Nova"/>
                          <a:ea typeface="Proxima Nova"/>
                          <a:cs typeface="Proxima Nova"/>
                          <a:sym typeface="Proxima Nova"/>
                        </a:rPr>
                        <a:t>Which of the following is [LEAST/MOST]</a:t>
                      </a:r>
                      <a:r>
                        <a:rPr lang="en" sz="1000" i="1">
                          <a:highlight>
                            <a:schemeClr val="accent6"/>
                          </a:highlight>
                          <a:latin typeface="Proxima Nova"/>
                          <a:ea typeface="Proxima Nova"/>
                          <a:cs typeface="Proxima Nova"/>
                          <a:sym typeface="Proxima Nova"/>
                        </a:rPr>
                        <a:t> </a:t>
                      </a:r>
                      <a:r>
                        <a:rPr lang="en" sz="1000">
                          <a:highlight>
                            <a:schemeClr val="accent6"/>
                          </a:highlight>
                          <a:latin typeface="Proxima Nova"/>
                          <a:ea typeface="Proxima Nova"/>
                          <a:cs typeface="Proxima Nova"/>
                          <a:sym typeface="Proxima Nova"/>
                        </a:rPr>
                        <a:t>likely to be a [BENEFIT/HARM] of </a:t>
                      </a:r>
                      <a:r>
                        <a:rPr lang="en" sz="1000" i="1">
                          <a:latin typeface="Proxima Nova"/>
                          <a:ea typeface="Proxima Nova"/>
                          <a:cs typeface="Proxima Nova"/>
                          <a:sym typeface="Proxima Nova"/>
                        </a:rPr>
                        <a:t>storing the information from each calling session in a database?</a:t>
                      </a:r>
                      <a:endParaRPr sz="1000" i="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000">
                          <a:highlight>
                            <a:schemeClr val="accent6"/>
                          </a:highlight>
                          <a:latin typeface="Proxima Nova"/>
                          <a:ea typeface="Proxima Nova"/>
                          <a:cs typeface="Proxima Nova"/>
                          <a:sym typeface="Proxima Nova"/>
                        </a:rPr>
                        <a:t>Which of the following data is necessary for the</a:t>
                      </a:r>
                      <a:r>
                        <a:rPr lang="en" sz="1000">
                          <a:latin typeface="Proxima Nova"/>
                          <a:ea typeface="Proxima Nova"/>
                          <a:cs typeface="Proxima Nova"/>
                          <a:sym typeface="Proxima Nova"/>
                        </a:rPr>
                        <a:t> </a:t>
                      </a:r>
                      <a:r>
                        <a:rPr lang="en" sz="1000" i="1">
                          <a:latin typeface="Proxima Nova"/>
                          <a:ea typeface="Proxima Nova"/>
                          <a:cs typeface="Proxima Nova"/>
                          <a:sym typeface="Proxima Nova"/>
                        </a:rPr>
                        <a:t>Call Center </a:t>
                      </a:r>
                      <a:r>
                        <a:rPr lang="en" sz="1000">
                          <a:highlight>
                            <a:schemeClr val="accent6"/>
                          </a:highlight>
                          <a:latin typeface="Proxima Nova"/>
                          <a:ea typeface="Proxima Nova"/>
                          <a:cs typeface="Proxima Nova"/>
                          <a:sym typeface="Proxima Nova"/>
                        </a:rPr>
                        <a:t>to process in order to enable</a:t>
                      </a:r>
                      <a:r>
                        <a:rPr lang="en" sz="1000">
                          <a:latin typeface="Proxima Nova"/>
                          <a:ea typeface="Proxima Nova"/>
                          <a:cs typeface="Proxima Nova"/>
                          <a:sym typeface="Proxima Nova"/>
                        </a:rPr>
                        <a:t> </a:t>
                      </a:r>
                      <a:r>
                        <a:rPr lang="en" sz="1000" i="1">
                          <a:latin typeface="Proxima Nova"/>
                          <a:ea typeface="Proxima Nova"/>
                          <a:cs typeface="Proxima Nova"/>
                          <a:sym typeface="Proxima Nova"/>
                        </a:rPr>
                        <a:t>it to provide an answer to the caller?</a:t>
                      </a:r>
                      <a:endParaRPr sz="1000" i="1">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sz="1000">
                          <a:highlight>
                            <a:schemeClr val="accent6"/>
                          </a:highlight>
                          <a:latin typeface="Proxima Nova"/>
                          <a:ea typeface="Proxima Nova"/>
                          <a:cs typeface="Proxima Nova"/>
                          <a:sym typeface="Proxima Nova"/>
                        </a:rPr>
                        <a:t>Of the following potential benefits, which is [LEAST/MOST] likely to be provided by </a:t>
                      </a:r>
                      <a:r>
                        <a:rPr lang="en" sz="1000" i="1">
                          <a:latin typeface="Proxima Nova"/>
                          <a:ea typeface="Proxima Nova"/>
                          <a:cs typeface="Proxima Nova"/>
                          <a:sym typeface="Proxima Nova"/>
                        </a:rPr>
                        <a:t>the upgraded system?</a:t>
                      </a:r>
                      <a:endParaRPr sz="1000" i="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000">
                          <a:highlight>
                            <a:schemeClr val="accent6"/>
                          </a:highlight>
                          <a:latin typeface="Proxima Nova"/>
                          <a:ea typeface="Proxima Nova"/>
                          <a:cs typeface="Proxima Nova"/>
                          <a:sym typeface="Proxima Nova"/>
                        </a:rPr>
                        <a:t>Which of the following is [LEAST/MOST] likely to be included in </a:t>
                      </a:r>
                      <a:r>
                        <a:rPr lang="en" sz="1000" i="1">
                          <a:latin typeface="Proxima Nova"/>
                          <a:ea typeface="Proxima Nova"/>
                          <a:cs typeface="Proxima Nova"/>
                          <a:sym typeface="Proxima Nova"/>
                        </a:rPr>
                        <a:t>the directory?</a:t>
                      </a:r>
                      <a:endParaRPr sz="1000" i="1">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sz="1000">
                          <a:highlight>
                            <a:schemeClr val="accent6"/>
                          </a:highlight>
                          <a:latin typeface="Proxima Nova"/>
                          <a:ea typeface="Proxima Nova"/>
                          <a:cs typeface="Proxima Nova"/>
                          <a:sym typeface="Proxima Nova"/>
                        </a:rPr>
                        <a:t>Which of the following may be an unintended effect of the use of </a:t>
                      </a:r>
                      <a:r>
                        <a:rPr lang="en" sz="1000" i="1">
                          <a:latin typeface="Proxima Nova"/>
                          <a:ea typeface="Proxima Nova"/>
                          <a:cs typeface="Proxima Nova"/>
                          <a:sym typeface="Proxima Nova"/>
                        </a:rPr>
                        <a:t>Call Center?</a:t>
                      </a:r>
                      <a:endParaRPr sz="1000" i="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endParaRPr sz="1000" i="1">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sz="1000">
                          <a:highlight>
                            <a:schemeClr val="accent6"/>
                          </a:highlight>
                          <a:latin typeface="Proxima Nova"/>
                          <a:ea typeface="Proxima Nova"/>
                          <a:cs typeface="Proxima Nova"/>
                          <a:sym typeface="Proxima Nova"/>
                        </a:rPr>
                        <a:t>Which of the following is the [LEAST/MOST] [likely/plausible] data [PRIVACY/SECURITY/STORAGE] concern  </a:t>
                      </a:r>
                      <a:r>
                        <a:rPr lang="en" sz="1000" i="1">
                          <a:latin typeface="Proxima Nova"/>
                          <a:ea typeface="Proxima Nova"/>
                          <a:cs typeface="Proxima Nova"/>
                          <a:sym typeface="Proxima Nova"/>
                        </a:rPr>
                        <a:t>of the upgraded system?</a:t>
                      </a:r>
                      <a:endParaRPr sz="1000" i="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endParaRPr sz="10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sz="1000">
                          <a:highlight>
                            <a:schemeClr val="accent6"/>
                          </a:highlight>
                          <a:latin typeface="Proxima Nova"/>
                          <a:ea typeface="Proxima Nova"/>
                          <a:cs typeface="Proxima Nova"/>
                          <a:sym typeface="Proxima Nova"/>
                        </a:rPr>
                        <a:t>Which of the following</a:t>
                      </a:r>
                      <a:r>
                        <a:rPr lang="en" sz="1000" i="1">
                          <a:latin typeface="Proxima Nova"/>
                          <a:ea typeface="Proxima Nova"/>
                          <a:cs typeface="Proxima Nova"/>
                          <a:sym typeface="Proxima Nova"/>
                        </a:rPr>
                        <a:t> groups </a:t>
                      </a:r>
                      <a:r>
                        <a:rPr lang="en" sz="1000">
                          <a:highlight>
                            <a:schemeClr val="accent6"/>
                          </a:highlight>
                          <a:latin typeface="Proxima Nova"/>
                          <a:ea typeface="Proxima Nova"/>
                          <a:cs typeface="Proxima Nova"/>
                          <a:sym typeface="Proxima Nova"/>
                        </a:rPr>
                        <a:t>is [LEAST/MOST] likely to receive</a:t>
                      </a:r>
                      <a:r>
                        <a:rPr lang="en" sz="1000">
                          <a:latin typeface="Proxima Nova"/>
                          <a:ea typeface="Proxima Nova"/>
                          <a:cs typeface="Proxima Nova"/>
                          <a:sym typeface="Proxima Nova"/>
                        </a:rPr>
                        <a:t> </a:t>
                      </a:r>
                      <a:r>
                        <a:rPr lang="en" sz="1000" i="1">
                          <a:latin typeface="Proxima Nova"/>
                          <a:ea typeface="Proxima Nova"/>
                          <a:cs typeface="Proxima Nova"/>
                          <a:sym typeface="Proxima Nova"/>
                        </a:rPr>
                        <a:t>targeted advertisements?</a:t>
                      </a:r>
                      <a:endParaRPr sz="1000" i="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endParaRPr sz="10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sz="1000">
                          <a:highlight>
                            <a:schemeClr val="accent6"/>
                          </a:highlight>
                          <a:latin typeface="Proxima Nova"/>
                          <a:ea typeface="Proxima Nova"/>
                          <a:cs typeface="Proxima Nova"/>
                          <a:sym typeface="Proxima Nova"/>
                        </a:rPr>
                        <a:t>Which of the following statements is [LEAST/MOST] likely to be true about the tradeoffs of </a:t>
                      </a:r>
                      <a:r>
                        <a:rPr lang="en" sz="1000" i="1">
                          <a:latin typeface="Proxima Nova"/>
                          <a:ea typeface="Proxima Nova"/>
                          <a:cs typeface="Proxima Nova"/>
                          <a:sym typeface="Proxima Nova"/>
                        </a:rPr>
                        <a:t> the Call Center recording the caller's phone number? </a:t>
                      </a:r>
                      <a:endParaRPr sz="1000" i="1">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65"/>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Day 1 - Activity</a:t>
            </a:r>
            <a:endParaRPr>
              <a:solidFill>
                <a:srgbClr val="FFFFFF"/>
              </a:solidFill>
            </a:endParaRPr>
          </a:p>
        </p:txBody>
      </p:sp>
      <p:sp>
        <p:nvSpPr>
          <p:cNvPr id="309" name="Google Shape;309;p65"/>
          <p:cNvSpPr txBox="1"/>
          <p:nvPr/>
        </p:nvSpPr>
        <p:spPr>
          <a:xfrm>
            <a:off x="1877850" y="770750"/>
            <a:ext cx="5023800" cy="13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Step 3: Modeling Research</a:t>
            </a:r>
            <a:endParaRPr sz="3000" b="1">
              <a:latin typeface="Proxima Nova"/>
              <a:ea typeface="Proxima Nova"/>
              <a:cs typeface="Proxima Nova"/>
              <a:sym typeface="Proxima Nova"/>
            </a:endParaRPr>
          </a:p>
        </p:txBody>
      </p:sp>
      <p:sp>
        <p:nvSpPr>
          <p:cNvPr id="310" name="Google Shape;310;p65"/>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311" name="Google Shape;311;p65"/>
          <p:cNvSpPr txBox="1"/>
          <p:nvPr/>
        </p:nvSpPr>
        <p:spPr>
          <a:xfrm>
            <a:off x="899575" y="1508950"/>
            <a:ext cx="7203900" cy="28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65"/>
          <p:cNvSpPr txBox="1"/>
          <p:nvPr/>
        </p:nvSpPr>
        <p:spPr>
          <a:xfrm>
            <a:off x="768975" y="1523475"/>
            <a:ext cx="7465200" cy="31815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Proxima Nova"/>
              <a:buChar char="●"/>
            </a:pPr>
            <a:r>
              <a:rPr lang="en" sz="3000">
                <a:latin typeface="Proxima Nova"/>
                <a:ea typeface="Proxima Nova"/>
                <a:cs typeface="Proxima Nova"/>
                <a:sym typeface="Proxima Nova"/>
              </a:rPr>
              <a:t>Let's find a computing innovation that is not related to school to use as an example. </a:t>
            </a:r>
            <a:endParaRPr sz="3000">
              <a:latin typeface="Proxima Nova"/>
              <a:ea typeface="Proxima Nova"/>
              <a:cs typeface="Proxima Nova"/>
              <a:sym typeface="Proxima Nova"/>
            </a:endParaRPr>
          </a:p>
          <a:p>
            <a:pPr marL="457200" lvl="0" indent="-419100" algn="l" rtl="0">
              <a:spcBef>
                <a:spcPts val="0"/>
              </a:spcBef>
              <a:spcAft>
                <a:spcPts val="0"/>
              </a:spcAft>
              <a:buSzPts val="3000"/>
              <a:buFont typeface="Proxima Nova"/>
              <a:buChar char="●"/>
            </a:pPr>
            <a:r>
              <a:rPr lang="en" sz="3000">
                <a:latin typeface="Proxima Nova"/>
                <a:ea typeface="Proxima Nova"/>
                <a:cs typeface="Proxima Nova"/>
                <a:sym typeface="Proxima Nova"/>
              </a:rPr>
              <a:t>On to Google!</a:t>
            </a:r>
            <a:endParaRPr sz="3000">
              <a:latin typeface="Proxima Nova"/>
              <a:ea typeface="Proxima Nova"/>
              <a:cs typeface="Proxima Nova"/>
              <a:sym typeface="Proxima Nov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4"/>
        <p:cNvGrpSpPr/>
        <p:nvPr/>
      </p:nvGrpSpPr>
      <p:grpSpPr>
        <a:xfrm>
          <a:off x="0" y="0"/>
          <a:ext cx="0" cy="0"/>
          <a:chOff x="0" y="0"/>
          <a:chExt cx="0" cy="0"/>
        </a:xfrm>
      </p:grpSpPr>
      <p:sp>
        <p:nvSpPr>
          <p:cNvPr id="1145" name="Google Shape;1145;p173"/>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9 - Activity</a:t>
            </a:r>
            <a:endParaRPr>
              <a:solidFill>
                <a:srgbClr val="FFFFFF"/>
              </a:solidFill>
            </a:endParaRPr>
          </a:p>
        </p:txBody>
      </p:sp>
      <p:sp>
        <p:nvSpPr>
          <p:cNvPr id="1146" name="Google Shape;1146;p173"/>
          <p:cNvSpPr txBox="1"/>
          <p:nvPr/>
        </p:nvSpPr>
        <p:spPr>
          <a:xfrm>
            <a:off x="863175" y="593425"/>
            <a:ext cx="7431600" cy="41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Do This:</a:t>
            </a:r>
            <a:endParaRPr sz="2400" b="1">
              <a:latin typeface="Proxima Nova"/>
              <a:ea typeface="Proxima Nova"/>
              <a:cs typeface="Proxima Nova"/>
              <a:sym typeface="Proxima Nova"/>
            </a:endParaRPr>
          </a:p>
          <a:p>
            <a:pPr marL="0" lvl="0" indent="0" algn="l" rtl="0">
              <a:spcBef>
                <a:spcPts val="0"/>
              </a:spcBef>
              <a:spcAft>
                <a:spcPts val="0"/>
              </a:spcAft>
              <a:buNone/>
            </a:pPr>
            <a:endParaRPr sz="2400" b="1">
              <a:latin typeface="Proxima Nova"/>
              <a:ea typeface="Proxima Nova"/>
              <a:cs typeface="Proxima Nova"/>
              <a:sym typeface="Proxima Nova"/>
            </a:endParaRPr>
          </a:p>
          <a:p>
            <a:pPr marL="0" lvl="0" indent="0" algn="l" rtl="0">
              <a:spcBef>
                <a:spcPts val="0"/>
              </a:spcBef>
              <a:spcAft>
                <a:spcPts val="0"/>
              </a:spcAft>
              <a:buNone/>
            </a:pPr>
            <a:r>
              <a:rPr lang="en" sz="2400">
                <a:latin typeface="Proxima Nova"/>
                <a:ea typeface="Proxima Nova"/>
                <a:cs typeface="Proxima Nova"/>
                <a:sym typeface="Proxima Nova"/>
              </a:rPr>
              <a:t>Go to AP Classroom, and complete the Call Center practice questions, as assigned by your teacher. </a:t>
            </a:r>
            <a:endParaRPr sz="24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a:p>
            <a:pPr marL="0" lvl="0" indent="0" algn="l" rtl="0">
              <a:spcBef>
                <a:spcPts val="0"/>
              </a:spcBef>
              <a:spcAft>
                <a:spcPts val="0"/>
              </a:spcAft>
              <a:buNone/>
            </a:pPr>
            <a:r>
              <a:rPr lang="en" sz="2400" b="1">
                <a:latin typeface="Proxima Nova"/>
                <a:ea typeface="Proxima Nova"/>
                <a:cs typeface="Proxima Nova"/>
                <a:sym typeface="Proxima Nova"/>
              </a:rPr>
              <a:t>Then: </a:t>
            </a:r>
            <a:endParaRPr sz="2400" b="1">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a:p>
            <a:pPr marL="0" lvl="0" indent="0" algn="l" rtl="0">
              <a:spcBef>
                <a:spcPts val="0"/>
              </a:spcBef>
              <a:spcAft>
                <a:spcPts val="0"/>
              </a:spcAft>
              <a:buNone/>
            </a:pPr>
            <a:r>
              <a:rPr lang="en" sz="2400">
                <a:latin typeface="Proxima Nova"/>
                <a:ea typeface="Proxima Nova"/>
                <a:cs typeface="Proxima Nova"/>
                <a:sym typeface="Proxima Nova"/>
              </a:rPr>
              <a:t>Discuss as a class.</a:t>
            </a:r>
            <a:endParaRPr sz="2400">
              <a:latin typeface="Proxima Nova"/>
              <a:ea typeface="Proxima Nova"/>
              <a:cs typeface="Proxima Nova"/>
              <a:sym typeface="Proxima Nov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0"/>
        <p:cNvGrpSpPr/>
        <p:nvPr/>
      </p:nvGrpSpPr>
      <p:grpSpPr>
        <a:xfrm>
          <a:off x="0" y="0"/>
          <a:ext cx="0" cy="0"/>
          <a:chOff x="0" y="0"/>
          <a:chExt cx="0" cy="0"/>
        </a:xfrm>
      </p:grpSpPr>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4"/>
        <p:cNvGrpSpPr/>
        <p:nvPr/>
      </p:nvGrpSpPr>
      <p:grpSpPr>
        <a:xfrm>
          <a:off x="0" y="0"/>
          <a:ext cx="0" cy="0"/>
          <a:chOff x="0" y="0"/>
          <a:chExt cx="0" cy="0"/>
        </a:xfrm>
      </p:grpSpPr>
      <p:sp>
        <p:nvSpPr>
          <p:cNvPr id="1155" name="Google Shape;1155;p175"/>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9 - Wrap Up</a:t>
            </a:r>
            <a:endParaRPr>
              <a:solidFill>
                <a:srgbClr val="FFFFFF"/>
              </a:solidFill>
            </a:endParaRPr>
          </a:p>
        </p:txBody>
      </p:sp>
      <p:sp>
        <p:nvSpPr>
          <p:cNvPr id="1156" name="Google Shape;1156;p175"/>
          <p:cNvSpPr txBox="1"/>
          <p:nvPr/>
        </p:nvSpPr>
        <p:spPr>
          <a:xfrm>
            <a:off x="554850" y="734800"/>
            <a:ext cx="7932600" cy="35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Discuss with a partner how you plan to protect your data. </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176"/>
          <p:cNvPicPr preferRelativeResize="0"/>
          <p:nvPr/>
        </p:nvPicPr>
        <p:blipFill>
          <a:blip r:embed="rId3">
            <a:alphaModFix/>
          </a:blip>
          <a:stretch>
            <a:fillRect/>
          </a:stretch>
        </p:blipFill>
        <p:spPr>
          <a:xfrm>
            <a:off x="3554418" y="2936032"/>
            <a:ext cx="2035200" cy="2035200"/>
          </a:xfrm>
          <a:prstGeom prst="star16">
            <a:avLst>
              <a:gd name="adj" fmla="val 39699"/>
            </a:avLst>
          </a:prstGeom>
          <a:noFill/>
          <a:ln>
            <a:noFill/>
          </a:ln>
        </p:spPr>
      </p:pic>
      <p:sp>
        <p:nvSpPr>
          <p:cNvPr id="1162" name="Google Shape;1162;p176"/>
          <p:cNvSpPr txBox="1"/>
          <p:nvPr/>
        </p:nvSpPr>
        <p:spPr>
          <a:xfrm>
            <a:off x="4365965" y="3530210"/>
            <a:ext cx="625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D9EAD3"/>
                </a:solidFill>
                <a:latin typeface="Proxima Nova"/>
                <a:ea typeface="Proxima Nova"/>
                <a:cs typeface="Proxima Nova"/>
                <a:sym typeface="Proxima Nova"/>
              </a:rPr>
              <a:t>AP CSP</a:t>
            </a:r>
            <a:endParaRPr sz="1000" b="1">
              <a:solidFill>
                <a:srgbClr val="D9EAD3"/>
              </a:solidFill>
              <a:latin typeface="Proxima Nova"/>
              <a:ea typeface="Proxima Nova"/>
              <a:cs typeface="Proxima Nova"/>
              <a:sym typeface="Proxima Nova"/>
            </a:endParaRPr>
          </a:p>
          <a:p>
            <a:pPr marL="0" lvl="0" indent="0" algn="ctr" rtl="0">
              <a:spcBef>
                <a:spcPts val="0"/>
              </a:spcBef>
              <a:spcAft>
                <a:spcPts val="0"/>
              </a:spcAft>
              <a:buNone/>
            </a:pPr>
            <a:r>
              <a:rPr lang="en" sz="1000" b="1">
                <a:solidFill>
                  <a:srgbClr val="D9EAD3"/>
                </a:solidFill>
                <a:latin typeface="Proxima Nova"/>
                <a:ea typeface="Proxima Nova"/>
                <a:cs typeface="Proxima Nova"/>
                <a:sym typeface="Proxima Nova"/>
              </a:rPr>
              <a:t>Unit Journal</a:t>
            </a:r>
            <a:endParaRPr sz="1000" b="1">
              <a:solidFill>
                <a:srgbClr val="D9EAD3"/>
              </a:solidFill>
              <a:latin typeface="Proxima Nova"/>
              <a:ea typeface="Proxima Nova"/>
              <a:cs typeface="Proxima Nova"/>
              <a:sym typeface="Proxima Nova"/>
            </a:endParaRPr>
          </a:p>
        </p:txBody>
      </p:sp>
      <p:sp>
        <p:nvSpPr>
          <p:cNvPr id="1163" name="Google Shape;1163;p176"/>
          <p:cNvSpPr txBox="1"/>
          <p:nvPr/>
        </p:nvSpPr>
        <p:spPr>
          <a:xfrm>
            <a:off x="2922900" y="370600"/>
            <a:ext cx="3298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Montserrat"/>
                <a:ea typeface="Montserrat"/>
                <a:cs typeface="Montserrat"/>
                <a:sym typeface="Montserrat"/>
              </a:rPr>
              <a:t>Create a Cluster!</a:t>
            </a:r>
            <a:endParaRPr sz="3600">
              <a:solidFill>
                <a:schemeClr val="dk1"/>
              </a:solidFill>
              <a:latin typeface="Caveat Brush"/>
              <a:ea typeface="Caveat Brush"/>
              <a:cs typeface="Caveat Brush"/>
              <a:sym typeface="Caveat Brush"/>
            </a:endParaRPr>
          </a:p>
        </p:txBody>
      </p:sp>
      <p:sp>
        <p:nvSpPr>
          <p:cNvPr id="1164" name="Google Shape;1164;p176"/>
          <p:cNvSpPr txBox="1"/>
          <p:nvPr/>
        </p:nvSpPr>
        <p:spPr>
          <a:xfrm>
            <a:off x="1081675" y="2718956"/>
            <a:ext cx="2730000" cy="895800"/>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en" sz="3300">
                <a:solidFill>
                  <a:schemeClr val="dk1"/>
                </a:solidFill>
                <a:latin typeface="Caveat Brush"/>
                <a:ea typeface="Caveat Brush"/>
                <a:cs typeface="Caveat Brush"/>
                <a:sym typeface="Caveat Brush"/>
              </a:rPr>
              <a:t>Multi-factor Authentication</a:t>
            </a:r>
            <a:endParaRPr/>
          </a:p>
        </p:txBody>
      </p:sp>
      <p:sp>
        <p:nvSpPr>
          <p:cNvPr id="1165" name="Google Shape;1165;p176"/>
          <p:cNvSpPr txBox="1"/>
          <p:nvPr/>
        </p:nvSpPr>
        <p:spPr>
          <a:xfrm>
            <a:off x="5456050" y="2718950"/>
            <a:ext cx="3158100" cy="895800"/>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en" sz="3300">
                <a:solidFill>
                  <a:schemeClr val="dk1"/>
                </a:solidFill>
                <a:latin typeface="Caveat Brush"/>
                <a:ea typeface="Caveat Brush"/>
                <a:cs typeface="Caveat Brush"/>
                <a:sym typeface="Caveat Brush"/>
              </a:rPr>
              <a:t>Computer Virus Scanning Software</a:t>
            </a:r>
            <a:endParaRPr/>
          </a:p>
        </p:txBody>
      </p:sp>
      <p:sp>
        <p:nvSpPr>
          <p:cNvPr id="1166" name="Google Shape;1166;p176"/>
          <p:cNvSpPr txBox="1"/>
          <p:nvPr/>
        </p:nvSpPr>
        <p:spPr>
          <a:xfrm>
            <a:off x="890550" y="1157350"/>
            <a:ext cx="73629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lang="en" sz="1700" i="1">
                <a:solidFill>
                  <a:schemeClr val="dk1"/>
                </a:solidFill>
                <a:latin typeface="Proxima Nova"/>
                <a:ea typeface="Proxima Nova"/>
                <a:cs typeface="Proxima Nova"/>
                <a:sym typeface="Proxima Nova"/>
              </a:rPr>
              <a:t>two </a:t>
            </a:r>
            <a:r>
              <a:rPr lang="en" sz="1700">
                <a:solidFill>
                  <a:schemeClr val="dk1"/>
                </a:solidFill>
                <a:latin typeface="Proxima Nova"/>
                <a:ea typeface="Proxima Nova"/>
                <a:cs typeface="Proxima Nova"/>
                <a:sym typeface="Proxima Nova"/>
              </a:rPr>
              <a:t>words 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7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Start with the </a:t>
            </a:r>
            <a:r>
              <a:rPr lang="en" sz="1700" b="1" i="1">
                <a:solidFill>
                  <a:srgbClr val="7665A0"/>
                </a:solidFill>
                <a:latin typeface="Proxima Nova"/>
                <a:ea typeface="Proxima Nova"/>
                <a:cs typeface="Proxima Nova"/>
                <a:sym typeface="Proxima Nova"/>
              </a:rPr>
              <a:t>words</a:t>
            </a:r>
            <a:r>
              <a:rPr lang="en" sz="1700">
                <a:solidFill>
                  <a:schemeClr val="dk1"/>
                </a:solidFill>
                <a:latin typeface="Proxima Nova"/>
                <a:ea typeface="Proxima Nova"/>
                <a:cs typeface="Proxima Nova"/>
                <a:sym typeface="Proxima Nova"/>
              </a:rPr>
              <a:t>, your </a:t>
            </a:r>
            <a:r>
              <a:rPr lang="en" sz="1700" b="1" i="1">
                <a:solidFill>
                  <a:srgbClr val="7665A0"/>
                </a:solidFill>
                <a:latin typeface="Proxima Nova"/>
                <a:ea typeface="Proxima Nova"/>
                <a:cs typeface="Proxima Nova"/>
                <a:sym typeface="Proxima Nova"/>
              </a:rPr>
              <a:t>initial definitions</a:t>
            </a:r>
            <a:r>
              <a:rPr lang="en" sz="1700">
                <a:solidFill>
                  <a:schemeClr val="dk1"/>
                </a:solidFill>
                <a:latin typeface="Proxima Nova"/>
                <a:ea typeface="Proxima Nova"/>
                <a:cs typeface="Proxima Nova"/>
                <a:sym typeface="Proxima Nova"/>
              </a:rPr>
              <a:t>, and </a:t>
            </a:r>
            <a:r>
              <a:rPr lang="en" sz="1700" b="1" i="1">
                <a:solidFill>
                  <a:srgbClr val="7665A0"/>
                </a:solidFill>
                <a:latin typeface="Proxima Nova"/>
                <a:ea typeface="Proxima Nova"/>
                <a:cs typeface="Proxima Nova"/>
                <a:sym typeface="Proxima Nova"/>
              </a:rPr>
              <a:t>visual representations</a:t>
            </a:r>
            <a:r>
              <a:rPr lang="en" sz="1700">
                <a:solidFill>
                  <a:schemeClr val="dk1"/>
                </a:solidFill>
                <a:latin typeface="Proxima Nova"/>
                <a:ea typeface="Proxima Nova"/>
                <a:cs typeface="Proxima Nova"/>
                <a:sym typeface="Proxima Nova"/>
              </a:rPr>
              <a:t> of the words.</a:t>
            </a:r>
            <a:endParaRPr sz="1700">
              <a:solidFill>
                <a:schemeClr val="dk1"/>
              </a:solidFill>
              <a:latin typeface="Proxima Nova"/>
              <a:ea typeface="Proxima Nova"/>
              <a:cs typeface="Proxima Nova"/>
              <a:sym typeface="Proxima Nova"/>
            </a:endParaRPr>
          </a:p>
        </p:txBody>
      </p:sp>
      <p:pic>
        <p:nvPicPr>
          <p:cNvPr id="1167" name="Google Shape;1167;p176"/>
          <p:cNvPicPr preferRelativeResize="0"/>
          <p:nvPr/>
        </p:nvPicPr>
        <p:blipFill>
          <a:blip r:embed="rId4">
            <a:alphaModFix/>
          </a:blip>
          <a:stretch>
            <a:fillRect/>
          </a:stretch>
        </p:blipFill>
        <p:spPr>
          <a:xfrm rot="4160182">
            <a:off x="2174450" y="3569173"/>
            <a:ext cx="1084000" cy="1084000"/>
          </a:xfrm>
          <a:prstGeom prst="rect">
            <a:avLst/>
          </a:prstGeom>
          <a:noFill/>
          <a:ln>
            <a:noFill/>
          </a:ln>
        </p:spPr>
      </p:pic>
      <p:pic>
        <p:nvPicPr>
          <p:cNvPr id="1168" name="Google Shape;1168;p176"/>
          <p:cNvPicPr preferRelativeResize="0"/>
          <p:nvPr/>
        </p:nvPicPr>
        <p:blipFill>
          <a:blip r:embed="rId4">
            <a:alphaModFix/>
          </a:blip>
          <a:stretch>
            <a:fillRect/>
          </a:stretch>
        </p:blipFill>
        <p:spPr>
          <a:xfrm rot="-4209002" flipH="1">
            <a:off x="5969525" y="3570325"/>
            <a:ext cx="1081676" cy="1081676"/>
          </a:xfrm>
          <a:prstGeom prst="rect">
            <a:avLst/>
          </a:prstGeom>
          <a:noFill/>
          <a:ln>
            <a:noFill/>
          </a:ln>
        </p:spPr>
      </p:pic>
      <p:pic>
        <p:nvPicPr>
          <p:cNvPr id="1169" name="Google Shape;1169;p176"/>
          <p:cNvPicPr preferRelativeResize="0"/>
          <p:nvPr/>
        </p:nvPicPr>
        <p:blipFill>
          <a:blip r:embed="rId5">
            <a:alphaModFix/>
          </a:blip>
          <a:stretch>
            <a:fillRect/>
          </a:stretch>
        </p:blipFill>
        <p:spPr>
          <a:xfrm>
            <a:off x="0" y="1235"/>
            <a:ext cx="9144001" cy="337930"/>
          </a:xfrm>
          <a:prstGeom prst="rect">
            <a:avLst/>
          </a:prstGeom>
          <a:noFill/>
          <a:ln>
            <a:noFill/>
          </a:ln>
        </p:spPr>
      </p:pic>
      <p:pic>
        <p:nvPicPr>
          <p:cNvPr id="1170" name="Google Shape;1170;p176"/>
          <p:cNvPicPr preferRelativeResize="0"/>
          <p:nvPr/>
        </p:nvPicPr>
        <p:blipFill>
          <a:blip r:embed="rId6">
            <a:alphaModFix/>
          </a:blip>
          <a:stretch>
            <a:fillRect/>
          </a:stretch>
        </p:blipFill>
        <p:spPr>
          <a:xfrm>
            <a:off x="21675" y="20375"/>
            <a:ext cx="3558125" cy="304275"/>
          </a:xfrm>
          <a:prstGeom prst="rect">
            <a:avLst/>
          </a:prstGeom>
          <a:noFill/>
          <a:ln>
            <a:noFill/>
          </a:ln>
        </p:spPr>
      </p:pic>
      <p:sp>
        <p:nvSpPr>
          <p:cNvPr id="1171" name="Google Shape;1171;p176"/>
          <p:cNvSpPr txBox="1"/>
          <p:nvPr/>
        </p:nvSpPr>
        <p:spPr>
          <a:xfrm>
            <a:off x="21675" y="-22169"/>
            <a:ext cx="2661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9 - Wrap Up</a:t>
            </a:r>
            <a:endParaRPr>
              <a:solidFill>
                <a:srgbClr val="FFFFF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175"/>
        <p:cNvGrpSpPr/>
        <p:nvPr/>
      </p:nvGrpSpPr>
      <p:grpSpPr>
        <a:xfrm>
          <a:off x="0" y="0"/>
          <a:ext cx="0" cy="0"/>
          <a:chOff x="0" y="0"/>
          <a:chExt cx="0" cy="0"/>
        </a:xfrm>
      </p:grpSpPr>
      <p:sp>
        <p:nvSpPr>
          <p:cNvPr id="1176" name="Google Shape;1176;p17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9 - Wrap Up</a:t>
            </a:r>
            <a:endParaRPr>
              <a:solidFill>
                <a:srgbClr val="FFFFFF"/>
              </a:solidFill>
            </a:endParaRPr>
          </a:p>
        </p:txBody>
      </p:sp>
      <p:sp>
        <p:nvSpPr>
          <p:cNvPr id="1177" name="Google Shape;1177;p177"/>
          <p:cNvSpPr txBox="1"/>
          <p:nvPr/>
        </p:nvSpPr>
        <p:spPr>
          <a:xfrm>
            <a:off x="545025" y="538125"/>
            <a:ext cx="7932600" cy="428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Vocabulary:</a:t>
            </a:r>
            <a:endParaRPr sz="3000" b="1">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 </a:t>
            </a:r>
            <a:endParaRPr sz="1800" b="1">
              <a:latin typeface="Proxima Nova"/>
              <a:ea typeface="Proxima Nova"/>
              <a:cs typeface="Proxima Nova"/>
              <a:sym typeface="Proxima Nova"/>
            </a:endParaRPr>
          </a:p>
          <a:p>
            <a:pPr marL="0" lvl="0" indent="0" algn="l" rtl="0">
              <a:spcBef>
                <a:spcPts val="0"/>
              </a:spcBef>
              <a:spcAft>
                <a:spcPts val="0"/>
              </a:spcAft>
              <a:buNone/>
            </a:pPr>
            <a:r>
              <a:rPr lang="en" sz="1800" b="1">
                <a:solidFill>
                  <a:schemeClr val="dk1"/>
                </a:solidFill>
                <a:latin typeface="Proxima Nova"/>
                <a:ea typeface="Proxima Nova"/>
                <a:cs typeface="Proxima Nova"/>
                <a:sym typeface="Proxima Nova"/>
              </a:rPr>
              <a:t>Multifactor Authentication: </a:t>
            </a:r>
            <a:r>
              <a:rPr lang="en" sz="1800">
                <a:solidFill>
                  <a:schemeClr val="dk1"/>
                </a:solidFill>
                <a:latin typeface="Proxima Nova"/>
                <a:ea typeface="Proxima Nova"/>
                <a:cs typeface="Proxima Nova"/>
                <a:sym typeface="Proxima Nova"/>
              </a:rPr>
              <a:t>a method of computer access in which a user has to successfully provide evidence in at least two of the following categories: knowledge (something they know), possession (something they have), and inherence (something they are). Each step provides a new layer of security.</a:t>
            </a:r>
            <a:endParaRPr sz="18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8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800" b="1">
                <a:solidFill>
                  <a:schemeClr val="dk1"/>
                </a:solidFill>
                <a:latin typeface="Proxima Nova"/>
                <a:ea typeface="Proxima Nova"/>
                <a:cs typeface="Proxima Nova"/>
                <a:sym typeface="Proxima Nova"/>
              </a:rPr>
              <a:t>Computer Virus Scanning Software: </a:t>
            </a:r>
            <a:r>
              <a:rPr lang="en" sz="1800">
                <a:solidFill>
                  <a:schemeClr val="dk1"/>
                </a:solidFill>
                <a:latin typeface="Proxima Nova"/>
                <a:ea typeface="Proxima Nova"/>
                <a:cs typeface="Proxima Nova"/>
                <a:sym typeface="Proxima Nova"/>
              </a:rPr>
              <a:t>protects a computing system against infection.</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1"/>
        <p:cNvGrpSpPr/>
        <p:nvPr/>
      </p:nvGrpSpPr>
      <p:grpSpPr>
        <a:xfrm>
          <a:off x="0" y="0"/>
          <a:ext cx="0" cy="0"/>
          <a:chOff x="0" y="0"/>
          <a:chExt cx="0" cy="0"/>
        </a:xfrm>
      </p:grpSpPr>
      <p:sp>
        <p:nvSpPr>
          <p:cNvPr id="1182" name="Google Shape;1182;p178"/>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10</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Project: Innovation Simulation</a:t>
            </a:r>
            <a:endParaRPr sz="3600" b="1">
              <a:solidFill>
                <a:schemeClr val="lt1"/>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Day 5</a:t>
            </a:r>
            <a:endParaRPr sz="3600" b="1">
              <a:solidFill>
                <a:schemeClr val="lt1"/>
              </a:solidFill>
              <a:latin typeface="Proxima Nova"/>
              <a:ea typeface="Proxima Nova"/>
              <a:cs typeface="Proxima Nova"/>
              <a:sym typeface="Proxima Nova"/>
            </a:endParaRPr>
          </a:p>
        </p:txBody>
      </p:sp>
      <p:pic>
        <p:nvPicPr>
          <p:cNvPr id="1183" name="Google Shape;1183;p178"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1184" name="Google Shape;1184;p178"/>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8"/>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2"/>
        <p:cNvGrpSpPr/>
        <p:nvPr/>
      </p:nvGrpSpPr>
      <p:grpSpPr>
        <a:xfrm>
          <a:off x="0" y="0"/>
          <a:ext cx="0" cy="0"/>
          <a:chOff x="0" y="0"/>
          <a:chExt cx="0" cy="0"/>
        </a:xfrm>
      </p:grpSpPr>
      <p:sp>
        <p:nvSpPr>
          <p:cNvPr id="1193" name="Google Shape;1193;p180"/>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5 - Warm Up</a:t>
            </a:r>
            <a:endParaRPr>
              <a:solidFill>
                <a:srgbClr val="FFFFFF"/>
              </a:solidFill>
            </a:endParaRPr>
          </a:p>
        </p:txBody>
      </p:sp>
      <p:sp>
        <p:nvSpPr>
          <p:cNvPr id="1194" name="Google Shape;1194;p180"/>
          <p:cNvSpPr/>
          <p:nvPr/>
        </p:nvSpPr>
        <p:spPr>
          <a:xfrm>
            <a:off x="392400" y="2743700"/>
            <a:ext cx="5178000" cy="12471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5" name="Google Shape;1195;p180"/>
          <p:cNvCxnSpPr/>
          <p:nvPr/>
        </p:nvCxnSpPr>
        <p:spPr>
          <a:xfrm>
            <a:off x="5577500" y="2757700"/>
            <a:ext cx="189300" cy="770700"/>
          </a:xfrm>
          <a:prstGeom prst="straightConnector1">
            <a:avLst/>
          </a:prstGeom>
          <a:noFill/>
          <a:ln w="9525" cap="flat" cmpd="sng">
            <a:solidFill>
              <a:schemeClr val="dk2"/>
            </a:solidFill>
            <a:prstDash val="solid"/>
            <a:round/>
            <a:headEnd type="none" w="med" len="med"/>
            <a:tailEnd type="none" w="med" len="med"/>
          </a:ln>
        </p:spPr>
      </p:cxnSp>
      <p:cxnSp>
        <p:nvCxnSpPr>
          <p:cNvPr id="1196" name="Google Shape;1196;p180"/>
          <p:cNvCxnSpPr/>
          <p:nvPr/>
        </p:nvCxnSpPr>
        <p:spPr>
          <a:xfrm rot="10800000" flipH="1">
            <a:off x="5248275" y="3528400"/>
            <a:ext cx="518400" cy="476400"/>
          </a:xfrm>
          <a:prstGeom prst="straightConnector1">
            <a:avLst/>
          </a:prstGeom>
          <a:noFill/>
          <a:ln w="9525" cap="flat" cmpd="sng">
            <a:solidFill>
              <a:schemeClr val="dk2"/>
            </a:solidFill>
            <a:prstDash val="solid"/>
            <a:round/>
            <a:headEnd type="none" w="med" len="med"/>
            <a:tailEnd type="none" w="med" len="med"/>
          </a:ln>
        </p:spPr>
      </p:cxnSp>
      <p:cxnSp>
        <p:nvCxnSpPr>
          <p:cNvPr id="1197" name="Google Shape;1197;p180"/>
          <p:cNvCxnSpPr/>
          <p:nvPr/>
        </p:nvCxnSpPr>
        <p:spPr>
          <a:xfrm rot="10800000">
            <a:off x="5381175" y="3528475"/>
            <a:ext cx="385500" cy="0"/>
          </a:xfrm>
          <a:prstGeom prst="straightConnector1">
            <a:avLst/>
          </a:prstGeom>
          <a:noFill/>
          <a:ln w="9525" cap="flat" cmpd="sng">
            <a:solidFill>
              <a:schemeClr val="dk2"/>
            </a:solidFill>
            <a:prstDash val="solid"/>
            <a:round/>
            <a:headEnd type="none" w="med" len="med"/>
            <a:tailEnd type="none" w="med" len="med"/>
          </a:ln>
        </p:spPr>
      </p:cxnSp>
      <p:sp>
        <p:nvSpPr>
          <p:cNvPr id="1198" name="Google Shape;1198;p180"/>
          <p:cNvSpPr txBox="1"/>
          <p:nvPr/>
        </p:nvSpPr>
        <p:spPr>
          <a:xfrm>
            <a:off x="910796" y="2867047"/>
            <a:ext cx="4659600" cy="9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1199" name="Google Shape;1199;p180"/>
          <p:cNvGrpSpPr/>
          <p:nvPr/>
        </p:nvGrpSpPr>
        <p:grpSpPr>
          <a:xfrm>
            <a:off x="631772" y="2867053"/>
            <a:ext cx="1000200" cy="1000200"/>
            <a:chOff x="6325800" y="2229100"/>
            <a:chExt cx="1000200" cy="1000200"/>
          </a:xfrm>
        </p:grpSpPr>
        <p:grpSp>
          <p:nvGrpSpPr>
            <p:cNvPr id="1200" name="Google Shape;1200;p180"/>
            <p:cNvGrpSpPr/>
            <p:nvPr/>
          </p:nvGrpSpPr>
          <p:grpSpPr>
            <a:xfrm>
              <a:off x="6325800" y="2229100"/>
              <a:ext cx="1000200" cy="1000200"/>
              <a:chOff x="6325800" y="2229100"/>
              <a:chExt cx="1000200" cy="1000200"/>
            </a:xfrm>
          </p:grpSpPr>
          <p:sp>
            <p:nvSpPr>
              <p:cNvPr id="1201" name="Google Shape;1201;p180"/>
              <p:cNvSpPr/>
              <p:nvPr/>
            </p:nvSpPr>
            <p:spPr>
              <a:xfrm>
                <a:off x="6325800" y="2229100"/>
                <a:ext cx="1000200" cy="10002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80"/>
              <p:cNvSpPr/>
              <p:nvPr/>
            </p:nvSpPr>
            <p:spPr>
              <a:xfrm>
                <a:off x="6376050" y="2279350"/>
                <a:ext cx="899700" cy="899700"/>
              </a:xfrm>
              <a:prstGeom prst="ellipse">
                <a:avLst/>
              </a:prstGeom>
              <a:solidFill>
                <a:srgbClr val="1D8C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03" name="Google Shape;1203;p180"/>
            <p:cNvCxnSpPr>
              <a:stCxn id="1202" idx="0"/>
              <a:endCxn id="1202" idx="0"/>
            </p:cNvCxnSpPr>
            <p:nvPr/>
          </p:nvCxnSpPr>
          <p:spPr>
            <a:xfrm>
              <a:off x="6825900" y="2279350"/>
              <a:ext cx="0" cy="0"/>
            </a:xfrm>
            <a:prstGeom prst="straightConnector1">
              <a:avLst/>
            </a:prstGeom>
            <a:noFill/>
            <a:ln w="9525" cap="flat" cmpd="sng">
              <a:solidFill>
                <a:schemeClr val="dk2"/>
              </a:solidFill>
              <a:prstDash val="solid"/>
              <a:round/>
              <a:headEnd type="none" w="med" len="med"/>
              <a:tailEnd type="none" w="med" len="med"/>
            </a:ln>
          </p:spPr>
        </p:cxnSp>
        <p:cxnSp>
          <p:nvCxnSpPr>
            <p:cNvPr id="1204" name="Google Shape;1204;p180"/>
            <p:cNvCxnSpPr>
              <a:stCxn id="1202" idx="0"/>
              <a:endCxn id="1202" idx="0"/>
            </p:cNvCxnSpPr>
            <p:nvPr/>
          </p:nvCxnSpPr>
          <p:spPr>
            <a:xfrm>
              <a:off x="6825900" y="2279350"/>
              <a:ext cx="0" cy="0"/>
            </a:xfrm>
            <a:prstGeom prst="straightConnector1">
              <a:avLst/>
            </a:prstGeom>
            <a:noFill/>
            <a:ln w="9525" cap="flat" cmpd="sng">
              <a:solidFill>
                <a:srgbClr val="FF0000"/>
              </a:solidFill>
              <a:prstDash val="solid"/>
              <a:round/>
              <a:headEnd type="none" w="med" len="med"/>
              <a:tailEnd type="none" w="med" len="med"/>
            </a:ln>
          </p:spPr>
        </p:cxnSp>
        <p:sp>
          <p:nvSpPr>
            <p:cNvPr id="1205" name="Google Shape;1205;p180"/>
            <p:cNvSpPr txBox="1"/>
            <p:nvPr/>
          </p:nvSpPr>
          <p:spPr>
            <a:xfrm>
              <a:off x="6364050" y="2577313"/>
              <a:ext cx="923700" cy="295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Regular"/>
                  <a:ea typeface="Oswald Regular"/>
                  <a:cs typeface="Oswald Regular"/>
                  <a:sym typeface="Oswald"/>
                </a:rPr>
                <a:t>TEACHER</a:t>
              </a:r>
              <a:endParaRPr>
                <a:latin typeface="Oswald Regular"/>
                <a:ea typeface="Oswald Regular"/>
                <a:cs typeface="Oswald Regular"/>
                <a:sym typeface="Oswald"/>
              </a:endParaRPr>
            </a:p>
          </p:txBody>
        </p:sp>
        <p:cxnSp>
          <p:nvCxnSpPr>
            <p:cNvPr id="1206" name="Google Shape;1206;p180"/>
            <p:cNvCxnSpPr/>
            <p:nvPr/>
          </p:nvCxnSpPr>
          <p:spPr>
            <a:xfrm>
              <a:off x="6473952" y="2430483"/>
              <a:ext cx="713100" cy="7800"/>
            </a:xfrm>
            <a:prstGeom prst="straightConnector1">
              <a:avLst/>
            </a:prstGeom>
            <a:noFill/>
            <a:ln w="38100" cap="flat" cmpd="sng">
              <a:solidFill>
                <a:srgbClr val="FFFFFF"/>
              </a:solidFill>
              <a:prstDash val="solid"/>
              <a:round/>
              <a:headEnd type="none" w="med" len="med"/>
              <a:tailEnd type="none" w="med" len="med"/>
            </a:ln>
          </p:spPr>
        </p:cxnSp>
        <p:cxnSp>
          <p:nvCxnSpPr>
            <p:cNvPr id="1207" name="Google Shape;1207;p180"/>
            <p:cNvCxnSpPr/>
            <p:nvPr/>
          </p:nvCxnSpPr>
          <p:spPr>
            <a:xfrm>
              <a:off x="6477000" y="3026664"/>
              <a:ext cx="713100" cy="7800"/>
            </a:xfrm>
            <a:prstGeom prst="straightConnector1">
              <a:avLst/>
            </a:prstGeom>
            <a:noFill/>
            <a:ln w="38100" cap="flat" cmpd="sng">
              <a:solidFill>
                <a:srgbClr val="FFFFFF"/>
              </a:solidFill>
              <a:prstDash val="solid"/>
              <a:round/>
              <a:headEnd type="none" w="med" len="med"/>
              <a:tailEnd type="none" w="med" len="med"/>
            </a:ln>
          </p:spPr>
        </p:cxnSp>
      </p:grpSp>
      <p:sp>
        <p:nvSpPr>
          <p:cNvPr id="1208" name="Google Shape;1208;p180"/>
          <p:cNvSpPr txBox="1"/>
          <p:nvPr/>
        </p:nvSpPr>
        <p:spPr>
          <a:xfrm>
            <a:off x="2038950" y="3714800"/>
            <a:ext cx="41412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1209" name="Google Shape;1209;p180"/>
          <p:cNvSpPr/>
          <p:nvPr/>
        </p:nvSpPr>
        <p:spPr>
          <a:xfrm>
            <a:off x="6376500" y="2396275"/>
            <a:ext cx="2767500" cy="44955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80"/>
          <p:cNvSpPr/>
          <p:nvPr/>
        </p:nvSpPr>
        <p:spPr>
          <a:xfrm>
            <a:off x="6782650" y="879800"/>
            <a:ext cx="1863900" cy="1863900"/>
          </a:xfrm>
          <a:prstGeom prst="ellipse">
            <a:avLst/>
          </a:prstGeom>
          <a:solidFill>
            <a:srgbClr val="999999"/>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1" name="Google Shape;1211;p180"/>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1212" name="Google Shape;1212;p180"/>
          <p:cNvPicPr preferRelativeResize="0"/>
          <p:nvPr/>
        </p:nvPicPr>
        <p:blipFill>
          <a:blip r:embed="rId5">
            <a:alphaModFix/>
          </a:blip>
          <a:stretch>
            <a:fillRect/>
          </a:stretch>
        </p:blipFill>
        <p:spPr>
          <a:xfrm rot="-4499998" flipH="1">
            <a:off x="8226766" y="3012622"/>
            <a:ext cx="158598" cy="602967"/>
          </a:xfrm>
          <a:prstGeom prst="rect">
            <a:avLst/>
          </a:prstGeom>
          <a:noFill/>
          <a:ln>
            <a:noFill/>
          </a:ln>
        </p:spPr>
      </p:pic>
      <p:sp>
        <p:nvSpPr>
          <p:cNvPr id="1213" name="Google Shape;1213;p180"/>
          <p:cNvSpPr txBox="1"/>
          <p:nvPr/>
        </p:nvSpPr>
        <p:spPr>
          <a:xfrm>
            <a:off x="1891875" y="497500"/>
            <a:ext cx="5248200" cy="13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Distribute:</a:t>
            </a:r>
            <a:endParaRPr sz="3000" b="1">
              <a:latin typeface="Proxima Nova"/>
              <a:ea typeface="Proxima Nova"/>
              <a:cs typeface="Proxima Nova"/>
              <a:sym typeface="Proxima Nova"/>
            </a:endParaRPr>
          </a:p>
          <a:p>
            <a:pPr marL="0" lvl="0" indent="0" algn="ctr" rtl="0">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1214" name="Google Shape;1214;p180"/>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8"/>
        <p:cNvGrpSpPr/>
        <p:nvPr/>
      </p:nvGrpSpPr>
      <p:grpSpPr>
        <a:xfrm>
          <a:off x="0" y="0"/>
          <a:ext cx="0" cy="0"/>
          <a:chOff x="0" y="0"/>
          <a:chExt cx="0" cy="0"/>
        </a:xfrm>
      </p:grpSpPr>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2"/>
        <p:cNvGrpSpPr/>
        <p:nvPr/>
      </p:nvGrpSpPr>
      <p:grpSpPr>
        <a:xfrm>
          <a:off x="0" y="0"/>
          <a:ext cx="0" cy="0"/>
          <a:chOff x="0" y="0"/>
          <a:chExt cx="0" cy="0"/>
        </a:xfrm>
      </p:grpSpPr>
      <p:sp>
        <p:nvSpPr>
          <p:cNvPr id="1223" name="Google Shape;1223;p182"/>
          <p:cNvSpPr txBox="1"/>
          <p:nvPr/>
        </p:nvSpPr>
        <p:spPr>
          <a:xfrm>
            <a:off x="246350" y="1827425"/>
            <a:ext cx="5498400" cy="25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Proxima Nova"/>
                <a:ea typeface="Proxima Nova"/>
                <a:cs typeface="Proxima Nova"/>
                <a:sym typeface="Proxima Nova"/>
              </a:rPr>
              <a:t>Step 5 - Preparing Your Group Presentation</a:t>
            </a:r>
            <a:endParaRPr sz="1800" b="1">
              <a:latin typeface="Proxima Nova"/>
              <a:ea typeface="Proxima Nova"/>
              <a:cs typeface="Proxima Nova"/>
              <a:sym typeface="Proxima Nova"/>
            </a:endParaRPr>
          </a:p>
          <a:p>
            <a:pPr marL="0" lvl="0" indent="0" algn="l" rtl="0">
              <a:spcBef>
                <a:spcPts val="0"/>
              </a:spcBef>
              <a:spcAft>
                <a:spcPts val="0"/>
              </a:spcAft>
              <a:buNone/>
            </a:pPr>
            <a:endParaRPr sz="1800" b="1">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Review your group’s theme and vision and write it down.</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Write down your innovation’s connection to the group or vision.</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Begin developing slides, a poster, a skit, a song, a speech, or any other group format that will use in the presentation.</a:t>
            </a:r>
            <a:endParaRPr sz="1800">
              <a:latin typeface="Proxima Nova"/>
              <a:ea typeface="Proxima Nova"/>
              <a:cs typeface="Proxima Nova"/>
              <a:sym typeface="Proxima Nova"/>
            </a:endParaRPr>
          </a:p>
        </p:txBody>
      </p:sp>
      <p:sp>
        <p:nvSpPr>
          <p:cNvPr id="1224" name="Google Shape;1224;p182"/>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5 - Activity</a:t>
            </a:r>
            <a:endParaRPr>
              <a:solidFill>
                <a:srgbClr val="FFFFFF"/>
              </a:solidFill>
            </a:endParaRPr>
          </a:p>
        </p:txBody>
      </p:sp>
      <p:sp>
        <p:nvSpPr>
          <p:cNvPr id="1225" name="Google Shape;1225;p182"/>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id="1226" name="Google Shape;1226;p182"/>
          <p:cNvPicPr preferRelativeResize="0"/>
          <p:nvPr/>
        </p:nvPicPr>
        <p:blipFill>
          <a:blip r:embed="rId4">
            <a:alphaModFix/>
          </a:blip>
          <a:stretch>
            <a:fillRect/>
          </a:stretch>
        </p:blipFill>
        <p:spPr>
          <a:xfrm>
            <a:off x="5834475" y="1206625"/>
            <a:ext cx="2839253" cy="3632075"/>
          </a:xfrm>
          <a:prstGeom prst="rect">
            <a:avLst/>
          </a:prstGeom>
          <a:noFill/>
          <a:ln>
            <a:noFill/>
          </a:ln>
        </p:spPr>
      </p:pic>
      <p:sp>
        <p:nvSpPr>
          <p:cNvPr id="1227" name="Google Shape;1227;p182"/>
          <p:cNvSpPr txBox="1"/>
          <p:nvPr/>
        </p:nvSpPr>
        <p:spPr>
          <a:xfrm>
            <a:off x="386175" y="593050"/>
            <a:ext cx="4930500" cy="11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First up: Finish the "Addressing Concerns" section in your One Pager. Then move on to Step 5 below. </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1"/>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84"/>
          <p:cNvSpPr txBox="1"/>
          <p:nvPr/>
        </p:nvSpPr>
        <p:spPr>
          <a:xfrm>
            <a:off x="2533500" y="523000"/>
            <a:ext cx="3672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Montserrat"/>
                <a:ea typeface="Montserrat"/>
                <a:cs typeface="Montserrat"/>
                <a:sym typeface="Montserrat"/>
              </a:rPr>
              <a:t>Give One, Get One</a:t>
            </a:r>
            <a:endParaRPr sz="3600">
              <a:solidFill>
                <a:schemeClr val="dk1"/>
              </a:solidFill>
              <a:latin typeface="Caveat Brush"/>
              <a:ea typeface="Caveat Brush"/>
              <a:cs typeface="Caveat Brush"/>
              <a:sym typeface="Caveat Brush"/>
            </a:endParaRPr>
          </a:p>
        </p:txBody>
      </p:sp>
      <p:pic>
        <p:nvPicPr>
          <p:cNvPr id="1237" name="Google Shape;1237;p184"/>
          <p:cNvPicPr preferRelativeResize="0"/>
          <p:nvPr/>
        </p:nvPicPr>
        <p:blipFill>
          <a:blip r:embed="rId3">
            <a:alphaModFix/>
          </a:blip>
          <a:stretch>
            <a:fillRect/>
          </a:stretch>
        </p:blipFill>
        <p:spPr>
          <a:xfrm>
            <a:off x="0" y="-35615"/>
            <a:ext cx="9144001" cy="337930"/>
          </a:xfrm>
          <a:prstGeom prst="rect">
            <a:avLst/>
          </a:prstGeom>
          <a:noFill/>
          <a:ln>
            <a:noFill/>
          </a:ln>
        </p:spPr>
      </p:pic>
      <p:pic>
        <p:nvPicPr>
          <p:cNvPr id="1238" name="Google Shape;1238;p184"/>
          <p:cNvPicPr preferRelativeResize="0"/>
          <p:nvPr/>
        </p:nvPicPr>
        <p:blipFill>
          <a:blip r:embed="rId3">
            <a:alphaModFix/>
          </a:blip>
          <a:stretch>
            <a:fillRect/>
          </a:stretch>
        </p:blipFill>
        <p:spPr>
          <a:xfrm>
            <a:off x="0" y="-45453"/>
            <a:ext cx="9144001" cy="337930"/>
          </a:xfrm>
          <a:prstGeom prst="rect">
            <a:avLst/>
          </a:prstGeom>
          <a:noFill/>
          <a:ln>
            <a:noFill/>
          </a:ln>
        </p:spPr>
      </p:pic>
      <p:pic>
        <p:nvPicPr>
          <p:cNvPr id="1239" name="Google Shape;1239;p184"/>
          <p:cNvPicPr preferRelativeResize="0"/>
          <p:nvPr/>
        </p:nvPicPr>
        <p:blipFill>
          <a:blip r:embed="rId4">
            <a:alphaModFix/>
          </a:blip>
          <a:stretch>
            <a:fillRect/>
          </a:stretch>
        </p:blipFill>
        <p:spPr>
          <a:xfrm>
            <a:off x="21675" y="-26312"/>
            <a:ext cx="3558125" cy="304275"/>
          </a:xfrm>
          <a:prstGeom prst="rect">
            <a:avLst/>
          </a:prstGeom>
          <a:noFill/>
          <a:ln>
            <a:noFill/>
          </a:ln>
        </p:spPr>
      </p:pic>
      <p:sp>
        <p:nvSpPr>
          <p:cNvPr id="1240" name="Google Shape;1240;p184"/>
          <p:cNvSpPr txBox="1"/>
          <p:nvPr/>
        </p:nvSpPr>
        <p:spPr>
          <a:xfrm>
            <a:off x="2000" y="-32006"/>
            <a:ext cx="2661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5 - Wrap Up</a:t>
            </a:r>
            <a:endParaRPr>
              <a:solidFill>
                <a:srgbClr val="FFFFFF"/>
              </a:solidFill>
            </a:endParaRPr>
          </a:p>
        </p:txBody>
      </p:sp>
      <p:sp>
        <p:nvSpPr>
          <p:cNvPr id="1241" name="Google Shape;1241;p184"/>
          <p:cNvSpPr txBox="1"/>
          <p:nvPr/>
        </p:nvSpPr>
        <p:spPr>
          <a:xfrm>
            <a:off x="2402563" y="1267775"/>
            <a:ext cx="4176300" cy="3642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b="1">
                <a:solidFill>
                  <a:srgbClr val="7665A0"/>
                </a:solidFill>
                <a:latin typeface="Proxima Nova"/>
                <a:ea typeface="Proxima Nova"/>
                <a:cs typeface="Proxima Nova"/>
                <a:sym typeface="Proxima Nova"/>
              </a:rPr>
              <a:t>Do This:</a:t>
            </a:r>
            <a:r>
              <a:rPr lang="en" sz="2200">
                <a:solidFill>
                  <a:schemeClr val="dk1"/>
                </a:solidFill>
                <a:latin typeface="Proxima Nova"/>
                <a:ea typeface="Proxima Nova"/>
                <a:cs typeface="Proxima Nova"/>
                <a:sym typeface="Proxima Nova"/>
              </a:rPr>
              <a:t> Share your vocabulary cluster definitions and visualizations with your peers.</a:t>
            </a:r>
            <a:endParaRPr sz="2200">
              <a:solidFill>
                <a:schemeClr val="dk1"/>
              </a:solidFill>
              <a:latin typeface="Proxima Nova"/>
              <a:ea typeface="Proxima Nova"/>
              <a:cs typeface="Proxima Nova"/>
              <a:sym typeface="Proxima Nova"/>
            </a:endParaRPr>
          </a:p>
          <a:p>
            <a:pPr marL="457200" lvl="0" indent="-368300" algn="l" rtl="0">
              <a:lnSpc>
                <a:spcPct val="100000"/>
              </a:lnSpc>
              <a:spcBef>
                <a:spcPts val="1600"/>
              </a:spcBef>
              <a:spcAft>
                <a:spcPts val="0"/>
              </a:spcAft>
              <a:buClr>
                <a:schemeClr val="dk1"/>
              </a:buClr>
              <a:buSzPts val="2200"/>
              <a:buFont typeface="Proxima Nova"/>
              <a:buChar char="●"/>
            </a:pPr>
            <a:r>
              <a:rPr lang="en" sz="2200" b="1">
                <a:solidFill>
                  <a:srgbClr val="00ADBC"/>
                </a:solidFill>
                <a:latin typeface="Proxima Nova"/>
                <a:ea typeface="Proxima Nova"/>
                <a:cs typeface="Proxima Nova"/>
                <a:sym typeface="Proxima Nova"/>
              </a:rPr>
              <a:t>Give</a:t>
            </a:r>
            <a:r>
              <a:rPr lang="en" sz="2200">
                <a:solidFill>
                  <a:schemeClr val="dk1"/>
                </a:solidFill>
                <a:latin typeface="Proxima Nova"/>
                <a:ea typeface="Proxima Nova"/>
                <a:cs typeface="Proxima Nova"/>
                <a:sym typeface="Proxima Nova"/>
              </a:rPr>
              <a:t> one of your ideas</a:t>
            </a:r>
            <a:endParaRPr sz="2200">
              <a:solidFill>
                <a:schemeClr val="dk1"/>
              </a:solidFill>
              <a:latin typeface="Proxima Nova"/>
              <a:ea typeface="Proxima Nova"/>
              <a:cs typeface="Proxima Nova"/>
              <a:sym typeface="Proxima Nova"/>
            </a:endParaRPr>
          </a:p>
          <a:p>
            <a:pPr marL="457200" lvl="0" indent="-368300" algn="l" rtl="0">
              <a:lnSpc>
                <a:spcPct val="100000"/>
              </a:lnSpc>
              <a:spcBef>
                <a:spcPts val="0"/>
              </a:spcBef>
              <a:spcAft>
                <a:spcPts val="0"/>
              </a:spcAft>
              <a:buClr>
                <a:schemeClr val="dk1"/>
              </a:buClr>
              <a:buSzPts val="2200"/>
              <a:buFont typeface="Proxima Nova"/>
              <a:buChar char="●"/>
            </a:pPr>
            <a:r>
              <a:rPr lang="en" sz="2200" b="1">
                <a:solidFill>
                  <a:srgbClr val="7665A0"/>
                </a:solidFill>
                <a:latin typeface="Proxima Nova"/>
                <a:ea typeface="Proxima Nova"/>
                <a:cs typeface="Proxima Nova"/>
                <a:sym typeface="Proxima Nova"/>
              </a:rPr>
              <a:t>Get</a:t>
            </a:r>
            <a:r>
              <a:rPr lang="en" sz="2200">
                <a:solidFill>
                  <a:schemeClr val="dk1"/>
                </a:solidFill>
                <a:latin typeface="Proxima Nova"/>
                <a:ea typeface="Proxima Nova"/>
                <a:cs typeface="Proxima Nova"/>
                <a:sym typeface="Proxima Nova"/>
              </a:rPr>
              <a:t> one of your peer's ideas to build out one of your clusters</a:t>
            </a:r>
            <a:endParaRPr sz="2200">
              <a:solidFill>
                <a:schemeClr val="dk1"/>
              </a:solidFill>
              <a:latin typeface="Proxima Nova"/>
              <a:ea typeface="Proxima Nova"/>
              <a:cs typeface="Proxima Nova"/>
              <a:sym typeface="Proxima Nova"/>
            </a:endParaRPr>
          </a:p>
          <a:p>
            <a:pPr marL="0" lvl="0" indent="0" algn="l" rtl="0">
              <a:lnSpc>
                <a:spcPct val="100000"/>
              </a:lnSpc>
              <a:spcBef>
                <a:spcPts val="1600"/>
              </a:spcBef>
              <a:spcAft>
                <a:spcPts val="1600"/>
              </a:spcAft>
              <a:buNone/>
            </a:pPr>
            <a:r>
              <a:rPr lang="en" sz="2200">
                <a:solidFill>
                  <a:schemeClr val="dk1"/>
                </a:solidFill>
                <a:latin typeface="Proxima Nova"/>
                <a:ea typeface="Proxima Nova"/>
                <a:cs typeface="Proxima Nova"/>
                <a:sym typeface="Proxima Nova"/>
              </a:rPr>
              <a:t>Find another classmate and repeat!</a:t>
            </a:r>
            <a:endParaRPr sz="1500">
              <a:solidFill>
                <a:schemeClr val="dk1"/>
              </a:solidFill>
              <a:latin typeface="Proxima Nova"/>
              <a:ea typeface="Proxima Nova"/>
              <a:cs typeface="Proxima Nova"/>
              <a:sym typeface="Proxima Nova"/>
            </a:endParaRPr>
          </a:p>
        </p:txBody>
      </p:sp>
      <p:pic>
        <p:nvPicPr>
          <p:cNvPr id="1242" name="Google Shape;1242;p184"/>
          <p:cNvPicPr preferRelativeResize="0"/>
          <p:nvPr/>
        </p:nvPicPr>
        <p:blipFill>
          <a:blip r:embed="rId5">
            <a:alphaModFix/>
          </a:blip>
          <a:stretch>
            <a:fillRect/>
          </a:stretch>
        </p:blipFill>
        <p:spPr>
          <a:xfrm>
            <a:off x="125025" y="559600"/>
            <a:ext cx="1966250" cy="1966250"/>
          </a:xfrm>
          <a:prstGeom prst="rect">
            <a:avLst/>
          </a:prstGeom>
          <a:noFill/>
          <a:ln>
            <a:noFill/>
          </a:ln>
        </p:spPr>
      </p:pic>
      <p:pic>
        <p:nvPicPr>
          <p:cNvPr id="1243" name="Google Shape;1243;p184"/>
          <p:cNvPicPr preferRelativeResize="0"/>
          <p:nvPr/>
        </p:nvPicPr>
        <p:blipFill>
          <a:blip r:embed="rId6">
            <a:alphaModFix/>
          </a:blip>
          <a:stretch>
            <a:fillRect/>
          </a:stretch>
        </p:blipFill>
        <p:spPr>
          <a:xfrm>
            <a:off x="7196500" y="1656553"/>
            <a:ext cx="1231500" cy="1231500"/>
          </a:xfrm>
          <a:prstGeom prst="rect">
            <a:avLst/>
          </a:prstGeom>
          <a:noFill/>
          <a:ln>
            <a:noFill/>
          </a:ln>
        </p:spPr>
      </p:pic>
      <p:sp>
        <p:nvSpPr>
          <p:cNvPr id="1244" name="Google Shape;1244;p184"/>
          <p:cNvSpPr/>
          <p:nvPr/>
        </p:nvSpPr>
        <p:spPr>
          <a:xfrm>
            <a:off x="6559400" y="3628425"/>
            <a:ext cx="859200" cy="879600"/>
          </a:xfrm>
          <a:prstGeom prst="roundRect">
            <a:avLst>
              <a:gd name="adj" fmla="val 16667"/>
            </a:avLst>
          </a:prstGeom>
          <a:noFill/>
          <a:ln w="19050" cap="flat" cmpd="sng">
            <a:solidFill>
              <a:srgbClr val="27D1B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84"/>
          <p:cNvSpPr/>
          <p:nvPr/>
        </p:nvSpPr>
        <p:spPr>
          <a:xfrm>
            <a:off x="7549875" y="4161125"/>
            <a:ext cx="1444500" cy="754500"/>
          </a:xfrm>
          <a:prstGeom prst="roundRect">
            <a:avLst>
              <a:gd name="adj" fmla="val 16667"/>
            </a:avLst>
          </a:prstGeom>
          <a:noFill/>
          <a:ln w="19050" cap="flat" cmpd="sng">
            <a:solidFill>
              <a:srgbClr val="FDD33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84"/>
          <p:cNvSpPr/>
          <p:nvPr/>
        </p:nvSpPr>
        <p:spPr>
          <a:xfrm>
            <a:off x="8131975" y="3423750"/>
            <a:ext cx="504600" cy="643200"/>
          </a:xfrm>
          <a:prstGeom prst="roundRect">
            <a:avLst>
              <a:gd name="adj" fmla="val 16667"/>
            </a:avLst>
          </a:prstGeom>
          <a:noFill/>
          <a:ln w="19050" cap="flat" cmpd="sng">
            <a:solidFill>
              <a:srgbClr val="64B9F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84"/>
          <p:cNvSpPr/>
          <p:nvPr/>
        </p:nvSpPr>
        <p:spPr>
          <a:xfrm>
            <a:off x="6971450" y="3921600"/>
            <a:ext cx="1767000" cy="337800"/>
          </a:xfrm>
          <a:prstGeom prst="roundRect">
            <a:avLst>
              <a:gd name="adj" fmla="val 44568"/>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Caveat Brush"/>
                <a:ea typeface="Caveat Brush"/>
                <a:cs typeface="Caveat Brush"/>
                <a:sym typeface="Caveat Brush"/>
              </a:rPr>
              <a:t>Vocabulary Cluster</a:t>
            </a:r>
            <a:endParaRPr sz="1700">
              <a:latin typeface="Caveat Brush"/>
              <a:ea typeface="Caveat Brush"/>
              <a:cs typeface="Caveat Brush"/>
              <a:sym typeface="Caveat Brush"/>
            </a:endParaRPr>
          </a:p>
        </p:txBody>
      </p:sp>
      <p:sp>
        <p:nvSpPr>
          <p:cNvPr id="1248" name="Google Shape;1248;p184"/>
          <p:cNvSpPr/>
          <p:nvPr/>
        </p:nvSpPr>
        <p:spPr>
          <a:xfrm>
            <a:off x="6931168" y="2194225"/>
            <a:ext cx="396825" cy="1354950"/>
          </a:xfrm>
          <a:custGeom>
            <a:avLst/>
            <a:gdLst/>
            <a:ahLst/>
            <a:cxnLst/>
            <a:rect l="l" t="t" r="r" b="b"/>
            <a:pathLst>
              <a:path w="15873" h="54198" extrusionOk="0">
                <a:moveTo>
                  <a:pt x="15873" y="0"/>
                </a:moveTo>
                <a:cubicBezTo>
                  <a:pt x="13549" y="4015"/>
                  <a:pt x="4569" y="15055"/>
                  <a:pt x="1928" y="24088"/>
                </a:cubicBezTo>
                <a:cubicBezTo>
                  <a:pt x="-713" y="33121"/>
                  <a:pt x="343" y="49180"/>
                  <a:pt x="26" y="54198"/>
                </a:cubicBezTo>
              </a:path>
            </a:pathLst>
          </a:custGeom>
          <a:noFill/>
          <a:ln w="28575" cap="flat" cmpd="sng">
            <a:solidFill>
              <a:srgbClr val="27D1B3"/>
            </a:solidFill>
            <a:prstDash val="solid"/>
            <a:round/>
            <a:headEnd type="none" w="med" len="med"/>
            <a:tailEnd type="triangle" w="med" len="med"/>
          </a:ln>
        </p:spPr>
        <p:txBody>
          <a:bodyPr/>
          <a:lstStyle/>
          <a:p>
            <a:endParaRPr lang="en-US"/>
          </a:p>
        </p:txBody>
      </p:sp>
      <p:sp>
        <p:nvSpPr>
          <p:cNvPr id="1249" name="Google Shape;1249;p184"/>
          <p:cNvSpPr/>
          <p:nvPr/>
        </p:nvSpPr>
        <p:spPr>
          <a:xfrm rot="-184264">
            <a:off x="7558319" y="2874668"/>
            <a:ext cx="409525" cy="783342"/>
          </a:xfrm>
          <a:custGeom>
            <a:avLst/>
            <a:gdLst/>
            <a:ahLst/>
            <a:cxnLst/>
            <a:rect l="l" t="t" r="r" b="b"/>
            <a:pathLst>
              <a:path w="12887" h="31320" extrusionOk="0">
                <a:moveTo>
                  <a:pt x="737" y="0"/>
                </a:moveTo>
                <a:cubicBezTo>
                  <a:pt x="782" y="3780"/>
                  <a:pt x="-1018" y="17460"/>
                  <a:pt x="1007" y="22680"/>
                </a:cubicBezTo>
                <a:cubicBezTo>
                  <a:pt x="3032" y="27900"/>
                  <a:pt x="10907" y="29880"/>
                  <a:pt x="12887" y="31320"/>
                </a:cubicBezTo>
              </a:path>
            </a:pathLst>
          </a:custGeom>
          <a:noFill/>
          <a:ln w="28575" cap="flat" cmpd="sng">
            <a:solidFill>
              <a:srgbClr val="64B9FC"/>
            </a:solidFill>
            <a:prstDash val="solid"/>
            <a:round/>
            <a:headEnd type="none" w="med" len="med"/>
            <a:tailEnd type="triangle" w="med" len="med"/>
          </a:ln>
        </p:spPr>
        <p:txBody>
          <a:bodyPr/>
          <a:lstStyle/>
          <a:p>
            <a:endParaRPr lang="en-US"/>
          </a:p>
        </p:txBody>
      </p:sp>
      <p:sp>
        <p:nvSpPr>
          <p:cNvPr id="1250" name="Google Shape;1250;p184"/>
          <p:cNvSpPr/>
          <p:nvPr/>
        </p:nvSpPr>
        <p:spPr>
          <a:xfrm>
            <a:off x="8326050" y="2512500"/>
            <a:ext cx="634500" cy="1599750"/>
          </a:xfrm>
          <a:custGeom>
            <a:avLst/>
            <a:gdLst/>
            <a:ahLst/>
            <a:cxnLst/>
            <a:rect l="l" t="t" r="r" b="b"/>
            <a:pathLst>
              <a:path w="25380" h="63990" extrusionOk="0">
                <a:moveTo>
                  <a:pt x="0" y="0"/>
                </a:moveTo>
                <a:cubicBezTo>
                  <a:pt x="3645" y="3195"/>
                  <a:pt x="17640" y="8505"/>
                  <a:pt x="21870" y="19170"/>
                </a:cubicBezTo>
                <a:cubicBezTo>
                  <a:pt x="26100" y="29835"/>
                  <a:pt x="24795" y="56520"/>
                  <a:pt x="25380" y="63990"/>
                </a:cubicBezTo>
              </a:path>
            </a:pathLst>
          </a:custGeom>
          <a:noFill/>
          <a:ln w="28575" cap="flat" cmpd="sng">
            <a:solidFill>
              <a:srgbClr val="FDD330"/>
            </a:solidFill>
            <a:prstDash val="solid"/>
            <a:round/>
            <a:headEnd type="none" w="med" len="med"/>
            <a:tailEnd type="triangle" w="med" len="med"/>
          </a:ln>
        </p:spPr>
        <p:txBody>
          <a:bodyPr/>
          <a:lstStyle/>
          <a:p>
            <a:endParaRPr lang="en-US"/>
          </a:p>
        </p:txBody>
      </p:sp>
      <p:pic>
        <p:nvPicPr>
          <p:cNvPr id="1251" name="Google Shape;1251;p184"/>
          <p:cNvPicPr preferRelativeResize="0"/>
          <p:nvPr/>
        </p:nvPicPr>
        <p:blipFill>
          <a:blip r:embed="rId7">
            <a:alphaModFix/>
          </a:blip>
          <a:stretch>
            <a:fillRect/>
          </a:stretch>
        </p:blipFill>
        <p:spPr>
          <a:xfrm>
            <a:off x="215800" y="3858875"/>
            <a:ext cx="771525" cy="1009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51"/>
                                        </p:tgtEl>
                                        <p:attrNameLst>
                                          <p:attrName>style.visibility</p:attrName>
                                        </p:attrNameLst>
                                      </p:cBhvr>
                                      <p:to>
                                        <p:strVal val="visible"/>
                                      </p:to>
                                    </p:set>
                                    <p:animEffect transition="in" filter="fade">
                                      <p:cBhvr>
                                        <p:cTn id="7" dur="2600"/>
                                        <p:tgtEl>
                                          <p:spTgt spid="1251"/>
                                        </p:tgtEl>
                                      </p:cBhvr>
                                    </p:animEffect>
                                  </p:childTnLst>
                                </p:cTn>
                              </p:par>
                            </p:childTnLst>
                          </p:cTn>
                        </p:par>
                        <p:par>
                          <p:cTn id="8" fill="hold">
                            <p:stCondLst>
                              <p:cond delay="2600"/>
                            </p:stCondLst>
                            <p:childTnLst>
                              <p:par>
                                <p:cTn id="9" presetID="10" presetClass="entr" presetSubtype="0" fill="hold" nodeType="afterEffect">
                                  <p:stCondLst>
                                    <p:cond delay="0"/>
                                  </p:stCondLst>
                                  <p:childTnLst>
                                    <p:set>
                                      <p:cBhvr>
                                        <p:cTn id="10" dur="1" fill="hold">
                                          <p:stCondLst>
                                            <p:cond delay="0"/>
                                          </p:stCondLst>
                                        </p:cTn>
                                        <p:tgtEl>
                                          <p:spTgt spid="1248"/>
                                        </p:tgtEl>
                                        <p:attrNameLst>
                                          <p:attrName>style.visibility</p:attrName>
                                        </p:attrNameLst>
                                      </p:cBhvr>
                                      <p:to>
                                        <p:strVal val="visible"/>
                                      </p:to>
                                    </p:set>
                                    <p:animEffect transition="in" filter="fade">
                                      <p:cBhvr>
                                        <p:cTn id="11" dur="2500"/>
                                        <p:tgtEl>
                                          <p:spTgt spid="1248"/>
                                        </p:tgtEl>
                                      </p:cBhvr>
                                    </p:animEffect>
                                  </p:childTnLst>
                                </p:cTn>
                              </p:par>
                              <p:par>
                                <p:cTn id="12" presetID="10" presetClass="entr" presetSubtype="0" fill="hold" nodeType="withEffect">
                                  <p:stCondLst>
                                    <p:cond delay="0"/>
                                  </p:stCondLst>
                                  <p:childTnLst>
                                    <p:set>
                                      <p:cBhvr>
                                        <p:cTn id="13" dur="1" fill="hold">
                                          <p:stCondLst>
                                            <p:cond delay="0"/>
                                          </p:stCondLst>
                                        </p:cTn>
                                        <p:tgtEl>
                                          <p:spTgt spid="1244"/>
                                        </p:tgtEl>
                                        <p:attrNameLst>
                                          <p:attrName>style.visibility</p:attrName>
                                        </p:attrNameLst>
                                      </p:cBhvr>
                                      <p:to>
                                        <p:strVal val="visible"/>
                                      </p:to>
                                    </p:set>
                                    <p:animEffect transition="in" filter="fade">
                                      <p:cBhvr>
                                        <p:cTn id="14" dur="2500"/>
                                        <p:tgtEl>
                                          <p:spTgt spid="1244"/>
                                        </p:tgtEl>
                                      </p:cBhvr>
                                    </p:animEffect>
                                  </p:childTnLst>
                                </p:cTn>
                              </p:par>
                            </p:childTnLst>
                          </p:cTn>
                        </p:par>
                        <p:par>
                          <p:cTn id="15" fill="hold">
                            <p:stCondLst>
                              <p:cond delay="5100"/>
                            </p:stCondLst>
                            <p:childTnLst>
                              <p:par>
                                <p:cTn id="16" presetID="10" presetClass="entr" presetSubtype="0" fill="hold" nodeType="afterEffect">
                                  <p:stCondLst>
                                    <p:cond delay="0"/>
                                  </p:stCondLst>
                                  <p:childTnLst>
                                    <p:set>
                                      <p:cBhvr>
                                        <p:cTn id="17" dur="1" fill="hold">
                                          <p:stCondLst>
                                            <p:cond delay="0"/>
                                          </p:stCondLst>
                                        </p:cTn>
                                        <p:tgtEl>
                                          <p:spTgt spid="1249"/>
                                        </p:tgtEl>
                                        <p:attrNameLst>
                                          <p:attrName>style.visibility</p:attrName>
                                        </p:attrNameLst>
                                      </p:cBhvr>
                                      <p:to>
                                        <p:strVal val="visible"/>
                                      </p:to>
                                    </p:set>
                                    <p:animEffect transition="in" filter="fade">
                                      <p:cBhvr>
                                        <p:cTn id="18" dur="2500"/>
                                        <p:tgtEl>
                                          <p:spTgt spid="1249"/>
                                        </p:tgtEl>
                                      </p:cBhvr>
                                    </p:animEffect>
                                  </p:childTnLst>
                                </p:cTn>
                              </p:par>
                              <p:par>
                                <p:cTn id="19" presetID="10" presetClass="entr" presetSubtype="0" fill="hold" nodeType="withEffect">
                                  <p:stCondLst>
                                    <p:cond delay="0"/>
                                  </p:stCondLst>
                                  <p:childTnLst>
                                    <p:set>
                                      <p:cBhvr>
                                        <p:cTn id="20" dur="1" fill="hold">
                                          <p:stCondLst>
                                            <p:cond delay="0"/>
                                          </p:stCondLst>
                                        </p:cTn>
                                        <p:tgtEl>
                                          <p:spTgt spid="1246"/>
                                        </p:tgtEl>
                                        <p:attrNameLst>
                                          <p:attrName>style.visibility</p:attrName>
                                        </p:attrNameLst>
                                      </p:cBhvr>
                                      <p:to>
                                        <p:strVal val="visible"/>
                                      </p:to>
                                    </p:set>
                                    <p:animEffect transition="in" filter="fade">
                                      <p:cBhvr>
                                        <p:cTn id="21" dur="2500"/>
                                        <p:tgtEl>
                                          <p:spTgt spid="1246"/>
                                        </p:tgtEl>
                                      </p:cBhvr>
                                    </p:animEffect>
                                  </p:childTnLst>
                                </p:cTn>
                              </p:par>
                            </p:childTnLst>
                          </p:cTn>
                        </p:par>
                        <p:par>
                          <p:cTn id="22" fill="hold">
                            <p:stCondLst>
                              <p:cond delay="7600"/>
                            </p:stCondLst>
                            <p:childTnLst>
                              <p:par>
                                <p:cTn id="23" presetID="10" presetClass="entr" presetSubtype="0" fill="hold" nodeType="afterEffect">
                                  <p:stCondLst>
                                    <p:cond delay="0"/>
                                  </p:stCondLst>
                                  <p:childTnLst>
                                    <p:set>
                                      <p:cBhvr>
                                        <p:cTn id="24" dur="1" fill="hold">
                                          <p:stCondLst>
                                            <p:cond delay="0"/>
                                          </p:stCondLst>
                                        </p:cTn>
                                        <p:tgtEl>
                                          <p:spTgt spid="1250"/>
                                        </p:tgtEl>
                                        <p:attrNameLst>
                                          <p:attrName>style.visibility</p:attrName>
                                        </p:attrNameLst>
                                      </p:cBhvr>
                                      <p:to>
                                        <p:strVal val="visible"/>
                                      </p:to>
                                    </p:set>
                                    <p:animEffect transition="in" filter="fade">
                                      <p:cBhvr>
                                        <p:cTn id="25" dur="2500"/>
                                        <p:tgtEl>
                                          <p:spTgt spid="1250"/>
                                        </p:tgtEl>
                                      </p:cBhvr>
                                    </p:animEffect>
                                  </p:childTnLst>
                                </p:cTn>
                              </p:par>
                              <p:par>
                                <p:cTn id="26" presetID="10" presetClass="entr" presetSubtype="0" fill="hold" nodeType="withEffect">
                                  <p:stCondLst>
                                    <p:cond delay="0"/>
                                  </p:stCondLst>
                                  <p:childTnLst>
                                    <p:set>
                                      <p:cBhvr>
                                        <p:cTn id="27" dur="1" fill="hold">
                                          <p:stCondLst>
                                            <p:cond delay="0"/>
                                          </p:stCondLst>
                                        </p:cTn>
                                        <p:tgtEl>
                                          <p:spTgt spid="1245"/>
                                        </p:tgtEl>
                                        <p:attrNameLst>
                                          <p:attrName>style.visibility</p:attrName>
                                        </p:attrNameLst>
                                      </p:cBhvr>
                                      <p:to>
                                        <p:strVal val="visible"/>
                                      </p:to>
                                    </p:set>
                                    <p:animEffect transition="in" filter="fade">
                                      <p:cBhvr>
                                        <p:cTn id="28" dur="2500"/>
                                        <p:tgtEl>
                                          <p:spTgt spid="1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5"/>
        <p:cNvGrpSpPr/>
        <p:nvPr/>
      </p:nvGrpSpPr>
      <p:grpSpPr>
        <a:xfrm>
          <a:off x="0" y="0"/>
          <a:ext cx="0" cy="0"/>
          <a:chOff x="0" y="0"/>
          <a:chExt cx="0" cy="0"/>
        </a:xfrm>
      </p:grpSpPr>
      <p:sp>
        <p:nvSpPr>
          <p:cNvPr id="1256" name="Google Shape;1256;p185"/>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10</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Project: Innovation Simulation</a:t>
            </a:r>
            <a:endParaRPr sz="3600" b="1">
              <a:solidFill>
                <a:schemeClr val="lt1"/>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Day 6</a:t>
            </a:r>
            <a:endParaRPr sz="3600" b="1">
              <a:solidFill>
                <a:schemeClr val="lt1"/>
              </a:solidFill>
              <a:latin typeface="Proxima Nova"/>
              <a:ea typeface="Proxima Nova"/>
              <a:cs typeface="Proxima Nova"/>
              <a:sym typeface="Proxima Nova"/>
            </a:endParaRPr>
          </a:p>
        </p:txBody>
      </p:sp>
      <p:pic>
        <p:nvPicPr>
          <p:cNvPr id="1257" name="Google Shape;1257;p185"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1258" name="Google Shape;1258;p185"/>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2"/>
        <p:cNvGrpSpPr/>
        <p:nvPr/>
      </p:nvGrpSpPr>
      <p:grpSpPr>
        <a:xfrm>
          <a:off x="0" y="0"/>
          <a:ext cx="0" cy="0"/>
          <a:chOff x="0" y="0"/>
          <a:chExt cx="0" cy="0"/>
        </a:xfrm>
      </p:grpSpPr>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6"/>
        <p:cNvGrpSpPr/>
        <p:nvPr/>
      </p:nvGrpSpPr>
      <p:grpSpPr>
        <a:xfrm>
          <a:off x="0" y="0"/>
          <a:ext cx="0" cy="0"/>
          <a:chOff x="0" y="0"/>
          <a:chExt cx="0" cy="0"/>
        </a:xfrm>
      </p:grpSpPr>
      <p:sp>
        <p:nvSpPr>
          <p:cNvPr id="1267" name="Google Shape;1267;p187"/>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6 - Warm Up</a:t>
            </a:r>
            <a:endParaRPr>
              <a:solidFill>
                <a:srgbClr val="FFFFFF"/>
              </a:solidFill>
            </a:endParaRPr>
          </a:p>
        </p:txBody>
      </p:sp>
      <p:sp>
        <p:nvSpPr>
          <p:cNvPr id="1268" name="Google Shape;1268;p187"/>
          <p:cNvSpPr/>
          <p:nvPr/>
        </p:nvSpPr>
        <p:spPr>
          <a:xfrm>
            <a:off x="392400" y="2743700"/>
            <a:ext cx="5178000" cy="12471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9" name="Google Shape;1269;p187"/>
          <p:cNvCxnSpPr/>
          <p:nvPr/>
        </p:nvCxnSpPr>
        <p:spPr>
          <a:xfrm>
            <a:off x="5577500" y="2757700"/>
            <a:ext cx="189300" cy="770700"/>
          </a:xfrm>
          <a:prstGeom prst="straightConnector1">
            <a:avLst/>
          </a:prstGeom>
          <a:noFill/>
          <a:ln w="9525" cap="flat" cmpd="sng">
            <a:solidFill>
              <a:schemeClr val="dk2"/>
            </a:solidFill>
            <a:prstDash val="solid"/>
            <a:round/>
            <a:headEnd type="none" w="med" len="med"/>
            <a:tailEnd type="none" w="med" len="med"/>
          </a:ln>
        </p:spPr>
      </p:cxnSp>
      <p:cxnSp>
        <p:nvCxnSpPr>
          <p:cNvPr id="1270" name="Google Shape;1270;p187"/>
          <p:cNvCxnSpPr/>
          <p:nvPr/>
        </p:nvCxnSpPr>
        <p:spPr>
          <a:xfrm rot="10800000" flipH="1">
            <a:off x="5248275" y="3528400"/>
            <a:ext cx="518400" cy="476400"/>
          </a:xfrm>
          <a:prstGeom prst="straightConnector1">
            <a:avLst/>
          </a:prstGeom>
          <a:noFill/>
          <a:ln w="9525" cap="flat" cmpd="sng">
            <a:solidFill>
              <a:schemeClr val="dk2"/>
            </a:solidFill>
            <a:prstDash val="solid"/>
            <a:round/>
            <a:headEnd type="none" w="med" len="med"/>
            <a:tailEnd type="none" w="med" len="med"/>
          </a:ln>
        </p:spPr>
      </p:cxnSp>
      <p:cxnSp>
        <p:nvCxnSpPr>
          <p:cNvPr id="1271" name="Google Shape;1271;p187"/>
          <p:cNvCxnSpPr/>
          <p:nvPr/>
        </p:nvCxnSpPr>
        <p:spPr>
          <a:xfrm rot="10800000">
            <a:off x="5381175" y="3528475"/>
            <a:ext cx="385500" cy="0"/>
          </a:xfrm>
          <a:prstGeom prst="straightConnector1">
            <a:avLst/>
          </a:prstGeom>
          <a:noFill/>
          <a:ln w="9525" cap="flat" cmpd="sng">
            <a:solidFill>
              <a:schemeClr val="dk2"/>
            </a:solidFill>
            <a:prstDash val="solid"/>
            <a:round/>
            <a:headEnd type="none" w="med" len="med"/>
            <a:tailEnd type="none" w="med" len="med"/>
          </a:ln>
        </p:spPr>
      </p:cxnSp>
      <p:sp>
        <p:nvSpPr>
          <p:cNvPr id="1272" name="Google Shape;1272;p187"/>
          <p:cNvSpPr txBox="1"/>
          <p:nvPr/>
        </p:nvSpPr>
        <p:spPr>
          <a:xfrm>
            <a:off x="910796" y="2867047"/>
            <a:ext cx="4659600" cy="9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1273" name="Google Shape;1273;p187"/>
          <p:cNvGrpSpPr/>
          <p:nvPr/>
        </p:nvGrpSpPr>
        <p:grpSpPr>
          <a:xfrm>
            <a:off x="631772" y="2867053"/>
            <a:ext cx="1000200" cy="1000200"/>
            <a:chOff x="6325800" y="2229100"/>
            <a:chExt cx="1000200" cy="1000200"/>
          </a:xfrm>
        </p:grpSpPr>
        <p:grpSp>
          <p:nvGrpSpPr>
            <p:cNvPr id="1274" name="Google Shape;1274;p187"/>
            <p:cNvGrpSpPr/>
            <p:nvPr/>
          </p:nvGrpSpPr>
          <p:grpSpPr>
            <a:xfrm>
              <a:off x="6325800" y="2229100"/>
              <a:ext cx="1000200" cy="1000200"/>
              <a:chOff x="6325800" y="2229100"/>
              <a:chExt cx="1000200" cy="1000200"/>
            </a:xfrm>
          </p:grpSpPr>
          <p:sp>
            <p:nvSpPr>
              <p:cNvPr id="1275" name="Google Shape;1275;p187"/>
              <p:cNvSpPr/>
              <p:nvPr/>
            </p:nvSpPr>
            <p:spPr>
              <a:xfrm>
                <a:off x="6325800" y="2229100"/>
                <a:ext cx="1000200" cy="10002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87"/>
              <p:cNvSpPr/>
              <p:nvPr/>
            </p:nvSpPr>
            <p:spPr>
              <a:xfrm>
                <a:off x="6376050" y="2279350"/>
                <a:ext cx="899700" cy="899700"/>
              </a:xfrm>
              <a:prstGeom prst="ellipse">
                <a:avLst/>
              </a:prstGeom>
              <a:solidFill>
                <a:srgbClr val="1D8C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7" name="Google Shape;1277;p187"/>
            <p:cNvCxnSpPr>
              <a:stCxn id="1276" idx="0"/>
              <a:endCxn id="1276" idx="0"/>
            </p:cNvCxnSpPr>
            <p:nvPr/>
          </p:nvCxnSpPr>
          <p:spPr>
            <a:xfrm>
              <a:off x="6825900" y="2279350"/>
              <a:ext cx="0" cy="0"/>
            </a:xfrm>
            <a:prstGeom prst="straightConnector1">
              <a:avLst/>
            </a:prstGeom>
            <a:noFill/>
            <a:ln w="9525" cap="flat" cmpd="sng">
              <a:solidFill>
                <a:schemeClr val="dk2"/>
              </a:solidFill>
              <a:prstDash val="solid"/>
              <a:round/>
              <a:headEnd type="none" w="med" len="med"/>
              <a:tailEnd type="none" w="med" len="med"/>
            </a:ln>
          </p:spPr>
        </p:cxnSp>
        <p:cxnSp>
          <p:nvCxnSpPr>
            <p:cNvPr id="1278" name="Google Shape;1278;p187"/>
            <p:cNvCxnSpPr>
              <a:stCxn id="1276" idx="0"/>
              <a:endCxn id="1276" idx="0"/>
            </p:cNvCxnSpPr>
            <p:nvPr/>
          </p:nvCxnSpPr>
          <p:spPr>
            <a:xfrm>
              <a:off x="6825900" y="2279350"/>
              <a:ext cx="0" cy="0"/>
            </a:xfrm>
            <a:prstGeom prst="straightConnector1">
              <a:avLst/>
            </a:prstGeom>
            <a:noFill/>
            <a:ln w="9525" cap="flat" cmpd="sng">
              <a:solidFill>
                <a:srgbClr val="FF0000"/>
              </a:solidFill>
              <a:prstDash val="solid"/>
              <a:round/>
              <a:headEnd type="none" w="med" len="med"/>
              <a:tailEnd type="none" w="med" len="med"/>
            </a:ln>
          </p:spPr>
        </p:cxnSp>
        <p:sp>
          <p:nvSpPr>
            <p:cNvPr id="1279" name="Google Shape;1279;p187"/>
            <p:cNvSpPr txBox="1"/>
            <p:nvPr/>
          </p:nvSpPr>
          <p:spPr>
            <a:xfrm>
              <a:off x="6364050" y="2577313"/>
              <a:ext cx="923700" cy="295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Regular"/>
                  <a:ea typeface="Oswald Regular"/>
                  <a:cs typeface="Oswald Regular"/>
                  <a:sym typeface="Oswald"/>
                </a:rPr>
                <a:t>TEACHER</a:t>
              </a:r>
              <a:endParaRPr>
                <a:latin typeface="Oswald Regular"/>
                <a:ea typeface="Oswald Regular"/>
                <a:cs typeface="Oswald Regular"/>
                <a:sym typeface="Oswald"/>
              </a:endParaRPr>
            </a:p>
          </p:txBody>
        </p:sp>
        <p:cxnSp>
          <p:nvCxnSpPr>
            <p:cNvPr id="1280" name="Google Shape;1280;p187"/>
            <p:cNvCxnSpPr/>
            <p:nvPr/>
          </p:nvCxnSpPr>
          <p:spPr>
            <a:xfrm>
              <a:off x="6473952" y="2430483"/>
              <a:ext cx="713100" cy="7800"/>
            </a:xfrm>
            <a:prstGeom prst="straightConnector1">
              <a:avLst/>
            </a:prstGeom>
            <a:noFill/>
            <a:ln w="38100" cap="flat" cmpd="sng">
              <a:solidFill>
                <a:srgbClr val="FFFFFF"/>
              </a:solidFill>
              <a:prstDash val="solid"/>
              <a:round/>
              <a:headEnd type="none" w="med" len="med"/>
              <a:tailEnd type="none" w="med" len="med"/>
            </a:ln>
          </p:spPr>
        </p:cxnSp>
        <p:cxnSp>
          <p:nvCxnSpPr>
            <p:cNvPr id="1281" name="Google Shape;1281;p187"/>
            <p:cNvCxnSpPr/>
            <p:nvPr/>
          </p:nvCxnSpPr>
          <p:spPr>
            <a:xfrm>
              <a:off x="6477000" y="3026664"/>
              <a:ext cx="713100" cy="7800"/>
            </a:xfrm>
            <a:prstGeom prst="straightConnector1">
              <a:avLst/>
            </a:prstGeom>
            <a:noFill/>
            <a:ln w="38100" cap="flat" cmpd="sng">
              <a:solidFill>
                <a:srgbClr val="FFFFFF"/>
              </a:solidFill>
              <a:prstDash val="solid"/>
              <a:round/>
              <a:headEnd type="none" w="med" len="med"/>
              <a:tailEnd type="none" w="med" len="med"/>
            </a:ln>
          </p:spPr>
        </p:cxnSp>
      </p:grpSp>
      <p:sp>
        <p:nvSpPr>
          <p:cNvPr id="1282" name="Google Shape;1282;p187"/>
          <p:cNvSpPr txBox="1"/>
          <p:nvPr/>
        </p:nvSpPr>
        <p:spPr>
          <a:xfrm>
            <a:off x="2038950" y="3714800"/>
            <a:ext cx="41412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1283" name="Google Shape;1283;p187"/>
          <p:cNvSpPr/>
          <p:nvPr/>
        </p:nvSpPr>
        <p:spPr>
          <a:xfrm>
            <a:off x="6376500" y="2396275"/>
            <a:ext cx="2767500" cy="44955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87"/>
          <p:cNvSpPr/>
          <p:nvPr/>
        </p:nvSpPr>
        <p:spPr>
          <a:xfrm>
            <a:off x="6782650" y="879800"/>
            <a:ext cx="1863900" cy="1863900"/>
          </a:xfrm>
          <a:prstGeom prst="ellipse">
            <a:avLst/>
          </a:prstGeom>
          <a:solidFill>
            <a:srgbClr val="999999"/>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5" name="Google Shape;1285;p187"/>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1286" name="Google Shape;1286;p187"/>
          <p:cNvPicPr preferRelativeResize="0"/>
          <p:nvPr/>
        </p:nvPicPr>
        <p:blipFill>
          <a:blip r:embed="rId5">
            <a:alphaModFix/>
          </a:blip>
          <a:stretch>
            <a:fillRect/>
          </a:stretch>
        </p:blipFill>
        <p:spPr>
          <a:xfrm rot="-4499998" flipH="1">
            <a:off x="8226766" y="3012622"/>
            <a:ext cx="158598" cy="602967"/>
          </a:xfrm>
          <a:prstGeom prst="rect">
            <a:avLst/>
          </a:prstGeom>
          <a:noFill/>
          <a:ln>
            <a:noFill/>
          </a:ln>
        </p:spPr>
      </p:pic>
      <p:sp>
        <p:nvSpPr>
          <p:cNvPr id="1287" name="Google Shape;1287;p187"/>
          <p:cNvSpPr txBox="1"/>
          <p:nvPr/>
        </p:nvSpPr>
        <p:spPr>
          <a:xfrm>
            <a:off x="1891875" y="497500"/>
            <a:ext cx="5248200" cy="13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Distribute:</a:t>
            </a:r>
            <a:endParaRPr sz="3000" b="1">
              <a:latin typeface="Proxima Nova"/>
              <a:ea typeface="Proxima Nova"/>
              <a:cs typeface="Proxima Nova"/>
              <a:sym typeface="Proxima Nova"/>
            </a:endParaRPr>
          </a:p>
          <a:p>
            <a:pPr marL="0" lvl="0" indent="0" algn="ctr" rtl="0">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1288" name="Google Shape;1288;p187"/>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2"/>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6"/>
        <p:cNvGrpSpPr/>
        <p:nvPr/>
      </p:nvGrpSpPr>
      <p:grpSpPr>
        <a:xfrm>
          <a:off x="0" y="0"/>
          <a:ext cx="0" cy="0"/>
          <a:chOff x="0" y="0"/>
          <a:chExt cx="0" cy="0"/>
        </a:xfrm>
      </p:grpSpPr>
      <p:sp>
        <p:nvSpPr>
          <p:cNvPr id="1297" name="Google Shape;1297;p189"/>
          <p:cNvSpPr txBox="1"/>
          <p:nvPr/>
        </p:nvSpPr>
        <p:spPr>
          <a:xfrm>
            <a:off x="246350" y="456625"/>
            <a:ext cx="8395800" cy="7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Feedback - 10 mins</a:t>
            </a:r>
            <a:endParaRPr sz="2400" b="1">
              <a:latin typeface="Proxima Nova"/>
              <a:ea typeface="Proxima Nova"/>
              <a:cs typeface="Proxima Nova"/>
              <a:sym typeface="Proxima Nova"/>
            </a:endParaRPr>
          </a:p>
          <a:p>
            <a:pPr marL="0" lvl="0" indent="0" algn="l" rtl="0">
              <a:spcBef>
                <a:spcPts val="0"/>
              </a:spcBef>
              <a:spcAft>
                <a:spcPts val="0"/>
              </a:spcAft>
              <a:buNone/>
            </a:pPr>
            <a:endParaRPr sz="2400" b="1">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Break your team into smaller groups of 2 - 3</a:t>
            </a: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Find another small group from another team</a:t>
            </a: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Spend 3-5 minutes each sharing your innovations, theme, and ideas for the presentation</a:t>
            </a: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Give constructive feedback on their ideas, keeping in mind you character’s perspective</a:t>
            </a:r>
            <a:endParaRPr sz="2400">
              <a:latin typeface="Proxima Nova"/>
              <a:ea typeface="Proxima Nova"/>
              <a:cs typeface="Proxima Nova"/>
              <a:sym typeface="Proxima Nova"/>
            </a:endParaRPr>
          </a:p>
        </p:txBody>
      </p:sp>
      <p:sp>
        <p:nvSpPr>
          <p:cNvPr id="1298" name="Google Shape;1298;p189"/>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6 - Activity</a:t>
            </a:r>
            <a:endParaRPr>
              <a:solidFill>
                <a:srgbClr val="FFFFFF"/>
              </a:solidFill>
            </a:endParaRPr>
          </a:p>
        </p:txBody>
      </p:sp>
      <p:sp>
        <p:nvSpPr>
          <p:cNvPr id="1299" name="Google Shape;1299;p189"/>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3"/>
        <p:cNvGrpSpPr/>
        <p:nvPr/>
      </p:nvGrpSpPr>
      <p:grpSpPr>
        <a:xfrm>
          <a:off x="0" y="0"/>
          <a:ext cx="0" cy="0"/>
          <a:chOff x="0" y="0"/>
          <a:chExt cx="0" cy="0"/>
        </a:xfrm>
      </p:grpSpPr>
      <p:sp>
        <p:nvSpPr>
          <p:cNvPr id="1304" name="Google Shape;1304;p190"/>
          <p:cNvSpPr txBox="1"/>
          <p:nvPr/>
        </p:nvSpPr>
        <p:spPr>
          <a:xfrm>
            <a:off x="246350" y="456625"/>
            <a:ext cx="8395800" cy="7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Work Time</a:t>
            </a:r>
            <a:endParaRPr sz="2400" b="1">
              <a:latin typeface="Proxima Nova"/>
              <a:ea typeface="Proxima Nova"/>
              <a:cs typeface="Proxima Nova"/>
              <a:sym typeface="Proxima Nova"/>
            </a:endParaRPr>
          </a:p>
          <a:p>
            <a:pPr marL="0" lvl="0" indent="0" algn="l" rtl="0">
              <a:spcBef>
                <a:spcPts val="0"/>
              </a:spcBef>
              <a:spcAft>
                <a:spcPts val="0"/>
              </a:spcAft>
              <a:buNone/>
            </a:pPr>
            <a:endParaRPr sz="2400" b="1">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Finish your group presentation</a:t>
            </a: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Make any final edits to your one-pager</a:t>
            </a:r>
            <a:endParaRPr sz="2400">
              <a:latin typeface="Proxima Nova"/>
              <a:ea typeface="Proxima Nova"/>
              <a:cs typeface="Proxima Nova"/>
              <a:sym typeface="Proxima Nova"/>
            </a:endParaRPr>
          </a:p>
        </p:txBody>
      </p:sp>
      <p:sp>
        <p:nvSpPr>
          <p:cNvPr id="1305" name="Google Shape;1305;p190"/>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6 - Activity</a:t>
            </a:r>
            <a:endParaRPr>
              <a:solidFill>
                <a:srgbClr val="FFFFFF"/>
              </a:solidFill>
            </a:endParaRPr>
          </a:p>
        </p:txBody>
      </p:sp>
      <p:sp>
        <p:nvSpPr>
          <p:cNvPr id="1306" name="Google Shape;1306;p190"/>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0"/>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4"/>
        <p:cNvGrpSpPr/>
        <p:nvPr/>
      </p:nvGrpSpPr>
      <p:grpSpPr>
        <a:xfrm>
          <a:off x="0" y="0"/>
          <a:ext cx="0" cy="0"/>
          <a:chOff x="0" y="0"/>
          <a:chExt cx="0" cy="0"/>
        </a:xfrm>
      </p:grpSpPr>
      <p:sp>
        <p:nvSpPr>
          <p:cNvPr id="1315" name="Google Shape;1315;p192"/>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6 - Wrap Up</a:t>
            </a:r>
            <a:endParaRPr>
              <a:solidFill>
                <a:srgbClr val="FFFFFF"/>
              </a:solidFill>
            </a:endParaRPr>
          </a:p>
        </p:txBody>
      </p:sp>
      <p:sp>
        <p:nvSpPr>
          <p:cNvPr id="1316" name="Google Shape;1316;p192"/>
          <p:cNvSpPr txBox="1"/>
          <p:nvPr/>
        </p:nvSpPr>
        <p:spPr>
          <a:xfrm>
            <a:off x="554850" y="734800"/>
            <a:ext cx="7932600" cy="35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000">
                <a:solidFill>
                  <a:schemeClr val="dk1"/>
                </a:solidFill>
                <a:latin typeface="Proxima Nova"/>
                <a:ea typeface="Proxima Nova"/>
                <a:cs typeface="Proxima Nova"/>
                <a:sym typeface="Proxima Nova"/>
              </a:rPr>
              <a:t>Next time we meet make sure:</a:t>
            </a:r>
            <a:endParaRPr sz="3000">
              <a:solidFill>
                <a:schemeClr val="dk1"/>
              </a:solidFill>
              <a:latin typeface="Proxima Nova"/>
              <a:ea typeface="Proxima Nova"/>
              <a:cs typeface="Proxima Nova"/>
              <a:sym typeface="Proxima Nova"/>
            </a:endParaRPr>
          </a:p>
          <a:p>
            <a:pPr marL="457200" lvl="0" indent="-419100" algn="ctr" rtl="0">
              <a:spcBef>
                <a:spcPts val="0"/>
              </a:spcBef>
              <a:spcAft>
                <a:spcPts val="0"/>
              </a:spcAft>
              <a:buClr>
                <a:schemeClr val="dk1"/>
              </a:buClr>
              <a:buSzPts val="3000"/>
              <a:buFont typeface="Proxima Nova"/>
              <a:buChar char="●"/>
            </a:pPr>
            <a:r>
              <a:rPr lang="en" sz="3000">
                <a:solidFill>
                  <a:schemeClr val="dk1"/>
                </a:solidFill>
                <a:latin typeface="Proxima Nova"/>
                <a:ea typeface="Proxima Nova"/>
                <a:cs typeface="Proxima Nova"/>
                <a:sym typeface="Proxima Nova"/>
              </a:rPr>
              <a:t>You’re ready for the group presentation</a:t>
            </a:r>
            <a:endParaRPr sz="3000">
              <a:solidFill>
                <a:schemeClr val="dk1"/>
              </a:solidFill>
              <a:latin typeface="Proxima Nova"/>
              <a:ea typeface="Proxima Nova"/>
              <a:cs typeface="Proxima Nova"/>
              <a:sym typeface="Proxima Nova"/>
            </a:endParaRPr>
          </a:p>
          <a:p>
            <a:pPr marL="457200" lvl="0" indent="-419100" algn="ctr" rtl="0">
              <a:spcBef>
                <a:spcPts val="0"/>
              </a:spcBef>
              <a:spcAft>
                <a:spcPts val="0"/>
              </a:spcAft>
              <a:buClr>
                <a:schemeClr val="dk1"/>
              </a:buClr>
              <a:buSzPts val="3000"/>
              <a:buFont typeface="Proxima Nova"/>
              <a:buChar char="●"/>
            </a:pPr>
            <a:r>
              <a:rPr lang="en" sz="3000">
                <a:solidFill>
                  <a:schemeClr val="dk1"/>
                </a:solidFill>
                <a:latin typeface="Proxima Nova"/>
                <a:ea typeface="Proxima Nova"/>
                <a:cs typeface="Proxima Nova"/>
                <a:sym typeface="Proxima Nova"/>
              </a:rPr>
              <a:t>Your one-pager is ready to share</a:t>
            </a: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3000">
              <a:latin typeface="Proxima Nova"/>
              <a:ea typeface="Proxima Nova"/>
              <a:cs typeface="Proxima Nova"/>
              <a:sym typeface="Proxima Nova"/>
            </a:endParaRPr>
          </a:p>
        </p:txBody>
      </p:sp>
      <p:sp>
        <p:nvSpPr>
          <p:cNvPr id="1317" name="Google Shape;1317;p192"/>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p6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1 - Wrap Up</a:t>
            </a:r>
            <a:endParaRPr>
              <a:solidFill>
                <a:srgbClr val="FFFFFF"/>
              </a:solidFill>
            </a:endParaRPr>
          </a:p>
        </p:txBody>
      </p:sp>
      <p:sp>
        <p:nvSpPr>
          <p:cNvPr id="322" name="Google Shape;322;p67"/>
          <p:cNvSpPr txBox="1"/>
          <p:nvPr/>
        </p:nvSpPr>
        <p:spPr>
          <a:xfrm>
            <a:off x="554850" y="734800"/>
            <a:ext cx="7932600" cy="35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Do This: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000">
                <a:latin typeface="Proxima Nova"/>
                <a:ea typeface="Proxima Nova"/>
                <a:cs typeface="Proxima Nova"/>
                <a:sym typeface="Proxima Nova"/>
              </a:rPr>
              <a:t>Put away your badges and nameplates</a:t>
            </a: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cxnSp>
        <p:nvCxnSpPr>
          <p:cNvPr id="323" name="Google Shape;323;p67"/>
          <p:cNvCxnSpPr/>
          <p:nvPr/>
        </p:nvCxnSpPr>
        <p:spPr>
          <a:xfrm rot="10800000">
            <a:off x="4939575" y="210125"/>
            <a:ext cx="1436700" cy="623700"/>
          </a:xfrm>
          <a:prstGeom prst="straightConnector1">
            <a:avLst/>
          </a:prstGeom>
          <a:noFill/>
          <a:ln w="19050" cap="flat" cmpd="sng">
            <a:solidFill>
              <a:srgbClr val="FF0000"/>
            </a:solidFill>
            <a:prstDash val="solid"/>
            <a:round/>
            <a:headEnd type="none" w="med" len="med"/>
            <a:tailEnd type="triangle" w="med" len="med"/>
          </a:ln>
        </p:spPr>
      </p:cxnSp>
      <p:sp>
        <p:nvSpPr>
          <p:cNvPr id="324" name="Google Shape;324;p67"/>
          <p:cNvSpPr txBox="1"/>
          <p:nvPr/>
        </p:nvSpPr>
        <p:spPr>
          <a:xfrm>
            <a:off x="6348250" y="693675"/>
            <a:ext cx="2578500" cy="9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Proxima Nova"/>
                <a:ea typeface="Proxima Nova"/>
                <a:cs typeface="Proxima Nova"/>
                <a:sym typeface="Proxima Nova"/>
              </a:rPr>
              <a:t>Notice the "Innovation Simulation" header is gone. That means it's time to return to your normal selves!</a:t>
            </a:r>
            <a:endParaRPr>
              <a:solidFill>
                <a:srgbClr val="FF0000"/>
              </a:solidFill>
              <a:latin typeface="Proxima Nova"/>
              <a:ea typeface="Proxima Nova"/>
              <a:cs typeface="Proxima Nova"/>
              <a:sym typeface="Proxima Nova"/>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1"/>
        <p:cNvGrpSpPr/>
        <p:nvPr/>
      </p:nvGrpSpPr>
      <p:grpSpPr>
        <a:xfrm>
          <a:off x="0" y="0"/>
          <a:ext cx="0" cy="0"/>
          <a:chOff x="0" y="0"/>
          <a:chExt cx="0" cy="0"/>
        </a:xfrm>
      </p:grpSpPr>
      <p:sp>
        <p:nvSpPr>
          <p:cNvPr id="1322" name="Google Shape;1322;p193"/>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10</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Project: Innovation Simulation</a:t>
            </a:r>
            <a:endParaRPr sz="3600" b="1">
              <a:solidFill>
                <a:schemeClr val="lt1"/>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Day 7</a:t>
            </a:r>
            <a:endParaRPr sz="3600" b="1">
              <a:solidFill>
                <a:schemeClr val="lt1"/>
              </a:solidFill>
              <a:latin typeface="Proxima Nova"/>
              <a:ea typeface="Proxima Nova"/>
              <a:cs typeface="Proxima Nova"/>
              <a:sym typeface="Proxima Nova"/>
            </a:endParaRPr>
          </a:p>
        </p:txBody>
      </p:sp>
      <p:pic>
        <p:nvPicPr>
          <p:cNvPr id="1323" name="Google Shape;1323;p193"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1324" name="Google Shape;1324;p193"/>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8"/>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2"/>
        <p:cNvGrpSpPr/>
        <p:nvPr/>
      </p:nvGrpSpPr>
      <p:grpSpPr>
        <a:xfrm>
          <a:off x="0" y="0"/>
          <a:ext cx="0" cy="0"/>
          <a:chOff x="0" y="0"/>
          <a:chExt cx="0" cy="0"/>
        </a:xfrm>
      </p:grpSpPr>
      <p:sp>
        <p:nvSpPr>
          <p:cNvPr id="1333" name="Google Shape;1333;p195"/>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7 - Warm Up</a:t>
            </a:r>
            <a:endParaRPr>
              <a:solidFill>
                <a:srgbClr val="FFFFFF"/>
              </a:solidFill>
            </a:endParaRPr>
          </a:p>
        </p:txBody>
      </p:sp>
      <p:sp>
        <p:nvSpPr>
          <p:cNvPr id="1334" name="Google Shape;1334;p195"/>
          <p:cNvSpPr/>
          <p:nvPr/>
        </p:nvSpPr>
        <p:spPr>
          <a:xfrm>
            <a:off x="392400" y="2743700"/>
            <a:ext cx="5178000" cy="12471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5" name="Google Shape;1335;p195"/>
          <p:cNvCxnSpPr/>
          <p:nvPr/>
        </p:nvCxnSpPr>
        <p:spPr>
          <a:xfrm>
            <a:off x="5577500" y="2757700"/>
            <a:ext cx="189300" cy="770700"/>
          </a:xfrm>
          <a:prstGeom prst="straightConnector1">
            <a:avLst/>
          </a:prstGeom>
          <a:noFill/>
          <a:ln w="9525" cap="flat" cmpd="sng">
            <a:solidFill>
              <a:schemeClr val="dk2"/>
            </a:solidFill>
            <a:prstDash val="solid"/>
            <a:round/>
            <a:headEnd type="none" w="med" len="med"/>
            <a:tailEnd type="none" w="med" len="med"/>
          </a:ln>
        </p:spPr>
      </p:cxnSp>
      <p:cxnSp>
        <p:nvCxnSpPr>
          <p:cNvPr id="1336" name="Google Shape;1336;p195"/>
          <p:cNvCxnSpPr/>
          <p:nvPr/>
        </p:nvCxnSpPr>
        <p:spPr>
          <a:xfrm rot="10800000" flipH="1">
            <a:off x="5248275" y="3528400"/>
            <a:ext cx="518400" cy="476400"/>
          </a:xfrm>
          <a:prstGeom prst="straightConnector1">
            <a:avLst/>
          </a:prstGeom>
          <a:noFill/>
          <a:ln w="9525" cap="flat" cmpd="sng">
            <a:solidFill>
              <a:schemeClr val="dk2"/>
            </a:solidFill>
            <a:prstDash val="solid"/>
            <a:round/>
            <a:headEnd type="none" w="med" len="med"/>
            <a:tailEnd type="none" w="med" len="med"/>
          </a:ln>
        </p:spPr>
      </p:cxnSp>
      <p:cxnSp>
        <p:nvCxnSpPr>
          <p:cNvPr id="1337" name="Google Shape;1337;p195"/>
          <p:cNvCxnSpPr/>
          <p:nvPr/>
        </p:nvCxnSpPr>
        <p:spPr>
          <a:xfrm rot="10800000">
            <a:off x="5381175" y="3528475"/>
            <a:ext cx="385500" cy="0"/>
          </a:xfrm>
          <a:prstGeom prst="straightConnector1">
            <a:avLst/>
          </a:prstGeom>
          <a:noFill/>
          <a:ln w="9525" cap="flat" cmpd="sng">
            <a:solidFill>
              <a:schemeClr val="dk2"/>
            </a:solidFill>
            <a:prstDash val="solid"/>
            <a:round/>
            <a:headEnd type="none" w="med" len="med"/>
            <a:tailEnd type="none" w="med" len="med"/>
          </a:ln>
        </p:spPr>
      </p:cxnSp>
      <p:sp>
        <p:nvSpPr>
          <p:cNvPr id="1338" name="Google Shape;1338;p195"/>
          <p:cNvSpPr txBox="1"/>
          <p:nvPr/>
        </p:nvSpPr>
        <p:spPr>
          <a:xfrm>
            <a:off x="910796" y="2867047"/>
            <a:ext cx="4659600" cy="9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1339" name="Google Shape;1339;p195"/>
          <p:cNvGrpSpPr/>
          <p:nvPr/>
        </p:nvGrpSpPr>
        <p:grpSpPr>
          <a:xfrm>
            <a:off x="631772" y="2867053"/>
            <a:ext cx="1000200" cy="1000200"/>
            <a:chOff x="6325800" y="2229100"/>
            <a:chExt cx="1000200" cy="1000200"/>
          </a:xfrm>
        </p:grpSpPr>
        <p:grpSp>
          <p:nvGrpSpPr>
            <p:cNvPr id="1340" name="Google Shape;1340;p195"/>
            <p:cNvGrpSpPr/>
            <p:nvPr/>
          </p:nvGrpSpPr>
          <p:grpSpPr>
            <a:xfrm>
              <a:off x="6325800" y="2229100"/>
              <a:ext cx="1000200" cy="1000200"/>
              <a:chOff x="6325800" y="2229100"/>
              <a:chExt cx="1000200" cy="1000200"/>
            </a:xfrm>
          </p:grpSpPr>
          <p:sp>
            <p:nvSpPr>
              <p:cNvPr id="1341" name="Google Shape;1341;p195"/>
              <p:cNvSpPr/>
              <p:nvPr/>
            </p:nvSpPr>
            <p:spPr>
              <a:xfrm>
                <a:off x="6325800" y="2229100"/>
                <a:ext cx="1000200" cy="10002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95"/>
              <p:cNvSpPr/>
              <p:nvPr/>
            </p:nvSpPr>
            <p:spPr>
              <a:xfrm>
                <a:off x="6376050" y="2279350"/>
                <a:ext cx="899700" cy="899700"/>
              </a:xfrm>
              <a:prstGeom prst="ellipse">
                <a:avLst/>
              </a:prstGeom>
              <a:solidFill>
                <a:srgbClr val="1D8C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3" name="Google Shape;1343;p195"/>
            <p:cNvCxnSpPr>
              <a:stCxn id="1342" idx="0"/>
              <a:endCxn id="1342" idx="0"/>
            </p:cNvCxnSpPr>
            <p:nvPr/>
          </p:nvCxnSpPr>
          <p:spPr>
            <a:xfrm>
              <a:off x="6825900" y="2279350"/>
              <a:ext cx="0" cy="0"/>
            </a:xfrm>
            <a:prstGeom prst="straightConnector1">
              <a:avLst/>
            </a:prstGeom>
            <a:noFill/>
            <a:ln w="9525" cap="flat" cmpd="sng">
              <a:solidFill>
                <a:schemeClr val="dk2"/>
              </a:solidFill>
              <a:prstDash val="solid"/>
              <a:round/>
              <a:headEnd type="none" w="med" len="med"/>
              <a:tailEnd type="none" w="med" len="med"/>
            </a:ln>
          </p:spPr>
        </p:cxnSp>
        <p:cxnSp>
          <p:nvCxnSpPr>
            <p:cNvPr id="1344" name="Google Shape;1344;p195"/>
            <p:cNvCxnSpPr>
              <a:stCxn id="1342" idx="0"/>
              <a:endCxn id="1342" idx="0"/>
            </p:cNvCxnSpPr>
            <p:nvPr/>
          </p:nvCxnSpPr>
          <p:spPr>
            <a:xfrm>
              <a:off x="6825900" y="2279350"/>
              <a:ext cx="0" cy="0"/>
            </a:xfrm>
            <a:prstGeom prst="straightConnector1">
              <a:avLst/>
            </a:prstGeom>
            <a:noFill/>
            <a:ln w="9525" cap="flat" cmpd="sng">
              <a:solidFill>
                <a:srgbClr val="FF0000"/>
              </a:solidFill>
              <a:prstDash val="solid"/>
              <a:round/>
              <a:headEnd type="none" w="med" len="med"/>
              <a:tailEnd type="none" w="med" len="med"/>
            </a:ln>
          </p:spPr>
        </p:cxnSp>
        <p:sp>
          <p:nvSpPr>
            <p:cNvPr id="1345" name="Google Shape;1345;p195"/>
            <p:cNvSpPr txBox="1"/>
            <p:nvPr/>
          </p:nvSpPr>
          <p:spPr>
            <a:xfrm>
              <a:off x="6364050" y="2577313"/>
              <a:ext cx="923700" cy="295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Regular"/>
                  <a:ea typeface="Oswald Regular"/>
                  <a:cs typeface="Oswald Regular"/>
                  <a:sym typeface="Oswald"/>
                </a:rPr>
                <a:t>TEACHER</a:t>
              </a:r>
              <a:endParaRPr>
                <a:latin typeface="Oswald Regular"/>
                <a:ea typeface="Oswald Regular"/>
                <a:cs typeface="Oswald Regular"/>
                <a:sym typeface="Oswald"/>
              </a:endParaRPr>
            </a:p>
          </p:txBody>
        </p:sp>
        <p:cxnSp>
          <p:nvCxnSpPr>
            <p:cNvPr id="1346" name="Google Shape;1346;p195"/>
            <p:cNvCxnSpPr/>
            <p:nvPr/>
          </p:nvCxnSpPr>
          <p:spPr>
            <a:xfrm>
              <a:off x="6473952" y="2430483"/>
              <a:ext cx="713100" cy="7800"/>
            </a:xfrm>
            <a:prstGeom prst="straightConnector1">
              <a:avLst/>
            </a:prstGeom>
            <a:noFill/>
            <a:ln w="38100" cap="flat" cmpd="sng">
              <a:solidFill>
                <a:srgbClr val="FFFFFF"/>
              </a:solidFill>
              <a:prstDash val="solid"/>
              <a:round/>
              <a:headEnd type="none" w="med" len="med"/>
              <a:tailEnd type="none" w="med" len="med"/>
            </a:ln>
          </p:spPr>
        </p:cxnSp>
        <p:cxnSp>
          <p:nvCxnSpPr>
            <p:cNvPr id="1347" name="Google Shape;1347;p195"/>
            <p:cNvCxnSpPr/>
            <p:nvPr/>
          </p:nvCxnSpPr>
          <p:spPr>
            <a:xfrm>
              <a:off x="6477000" y="3026664"/>
              <a:ext cx="713100" cy="7800"/>
            </a:xfrm>
            <a:prstGeom prst="straightConnector1">
              <a:avLst/>
            </a:prstGeom>
            <a:noFill/>
            <a:ln w="38100" cap="flat" cmpd="sng">
              <a:solidFill>
                <a:srgbClr val="FFFFFF"/>
              </a:solidFill>
              <a:prstDash val="solid"/>
              <a:round/>
              <a:headEnd type="none" w="med" len="med"/>
              <a:tailEnd type="none" w="med" len="med"/>
            </a:ln>
          </p:spPr>
        </p:cxnSp>
      </p:grpSp>
      <p:sp>
        <p:nvSpPr>
          <p:cNvPr id="1348" name="Google Shape;1348;p195"/>
          <p:cNvSpPr txBox="1"/>
          <p:nvPr/>
        </p:nvSpPr>
        <p:spPr>
          <a:xfrm>
            <a:off x="2038950" y="3714800"/>
            <a:ext cx="41412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1349" name="Google Shape;1349;p195"/>
          <p:cNvSpPr/>
          <p:nvPr/>
        </p:nvSpPr>
        <p:spPr>
          <a:xfrm>
            <a:off x="6376500" y="2396275"/>
            <a:ext cx="2767500" cy="44955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95"/>
          <p:cNvSpPr/>
          <p:nvPr/>
        </p:nvSpPr>
        <p:spPr>
          <a:xfrm>
            <a:off x="6782650" y="879800"/>
            <a:ext cx="1863900" cy="1863900"/>
          </a:xfrm>
          <a:prstGeom prst="ellipse">
            <a:avLst/>
          </a:prstGeom>
          <a:solidFill>
            <a:srgbClr val="999999"/>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1" name="Google Shape;1351;p195"/>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1352" name="Google Shape;1352;p195"/>
          <p:cNvPicPr preferRelativeResize="0"/>
          <p:nvPr/>
        </p:nvPicPr>
        <p:blipFill>
          <a:blip r:embed="rId5">
            <a:alphaModFix/>
          </a:blip>
          <a:stretch>
            <a:fillRect/>
          </a:stretch>
        </p:blipFill>
        <p:spPr>
          <a:xfrm rot="-4499998" flipH="1">
            <a:off x="8226766" y="3012622"/>
            <a:ext cx="158598" cy="602967"/>
          </a:xfrm>
          <a:prstGeom prst="rect">
            <a:avLst/>
          </a:prstGeom>
          <a:noFill/>
          <a:ln>
            <a:noFill/>
          </a:ln>
        </p:spPr>
      </p:pic>
      <p:sp>
        <p:nvSpPr>
          <p:cNvPr id="1353" name="Google Shape;1353;p195"/>
          <p:cNvSpPr txBox="1"/>
          <p:nvPr/>
        </p:nvSpPr>
        <p:spPr>
          <a:xfrm>
            <a:off x="1891875" y="497500"/>
            <a:ext cx="5248200" cy="13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Distribute:</a:t>
            </a:r>
            <a:endParaRPr sz="3000" b="1">
              <a:latin typeface="Proxima Nova"/>
              <a:ea typeface="Proxima Nova"/>
              <a:cs typeface="Proxima Nova"/>
              <a:sym typeface="Proxima Nova"/>
            </a:endParaRPr>
          </a:p>
          <a:p>
            <a:pPr marL="0" lvl="0" indent="0" algn="ctr" rtl="0">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1354" name="Google Shape;1354;p195"/>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8"/>
        <p:cNvGrpSpPr/>
        <p:nvPr/>
      </p:nvGrpSpPr>
      <p:grpSpPr>
        <a:xfrm>
          <a:off x="0" y="0"/>
          <a:ext cx="0" cy="0"/>
          <a:chOff x="0" y="0"/>
          <a:chExt cx="0" cy="0"/>
        </a:xfrm>
      </p:grpSpPr>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2"/>
        <p:cNvGrpSpPr/>
        <p:nvPr/>
      </p:nvGrpSpPr>
      <p:grpSpPr>
        <a:xfrm>
          <a:off x="0" y="0"/>
          <a:ext cx="0" cy="0"/>
          <a:chOff x="0" y="0"/>
          <a:chExt cx="0" cy="0"/>
        </a:xfrm>
      </p:grpSpPr>
      <p:sp>
        <p:nvSpPr>
          <p:cNvPr id="1363" name="Google Shape;1363;p197"/>
          <p:cNvSpPr txBox="1"/>
          <p:nvPr/>
        </p:nvSpPr>
        <p:spPr>
          <a:xfrm>
            <a:off x="246350" y="456625"/>
            <a:ext cx="8546400" cy="42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Presentations!</a:t>
            </a:r>
            <a:endParaRPr sz="2400" b="1">
              <a:latin typeface="Proxima Nova"/>
              <a:ea typeface="Proxima Nova"/>
              <a:cs typeface="Proxima Nova"/>
              <a:sym typeface="Proxima Nova"/>
            </a:endParaRPr>
          </a:p>
          <a:p>
            <a:pPr marL="0" lvl="0" indent="0" algn="l" rtl="0">
              <a:spcBef>
                <a:spcPts val="0"/>
              </a:spcBef>
              <a:spcAft>
                <a:spcPts val="0"/>
              </a:spcAft>
              <a:buNone/>
            </a:pPr>
            <a:endParaRPr sz="2400" b="1">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Each group gets 2 - 4 minutes</a:t>
            </a: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Take notes on groups and innovations you want to review during the Gallery Walk</a:t>
            </a:r>
            <a:endParaRPr sz="2400">
              <a:latin typeface="Proxima Nova"/>
              <a:ea typeface="Proxima Nova"/>
              <a:cs typeface="Proxima Nova"/>
              <a:sym typeface="Proxima Nova"/>
            </a:endParaRPr>
          </a:p>
        </p:txBody>
      </p:sp>
      <p:sp>
        <p:nvSpPr>
          <p:cNvPr id="1364" name="Google Shape;1364;p19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7 - Activity</a:t>
            </a:r>
            <a:endParaRPr>
              <a:solidFill>
                <a:srgbClr val="FFFFFF"/>
              </a:solidFill>
            </a:endParaRPr>
          </a:p>
        </p:txBody>
      </p:sp>
      <p:sp>
        <p:nvSpPr>
          <p:cNvPr id="1365" name="Google Shape;1365;p197"/>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9"/>
        <p:cNvGrpSpPr/>
        <p:nvPr/>
      </p:nvGrpSpPr>
      <p:grpSpPr>
        <a:xfrm>
          <a:off x="0" y="0"/>
          <a:ext cx="0" cy="0"/>
          <a:chOff x="0" y="0"/>
          <a:chExt cx="0" cy="0"/>
        </a:xfrm>
      </p:grpSpPr>
      <p:sp>
        <p:nvSpPr>
          <p:cNvPr id="1370" name="Google Shape;1370;p198"/>
          <p:cNvSpPr txBox="1"/>
          <p:nvPr/>
        </p:nvSpPr>
        <p:spPr>
          <a:xfrm>
            <a:off x="246350" y="456625"/>
            <a:ext cx="8546400" cy="42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Gallery Walk</a:t>
            </a:r>
            <a:endParaRPr sz="2400" b="1">
              <a:latin typeface="Proxima Nova"/>
              <a:ea typeface="Proxima Nova"/>
              <a:cs typeface="Proxima Nova"/>
              <a:sym typeface="Proxima Nova"/>
            </a:endParaRPr>
          </a:p>
          <a:p>
            <a:pPr marL="0" lvl="0" indent="0" algn="l" rtl="0">
              <a:spcBef>
                <a:spcPts val="0"/>
              </a:spcBef>
              <a:spcAft>
                <a:spcPts val="0"/>
              </a:spcAft>
              <a:buNone/>
            </a:pPr>
            <a:endParaRPr sz="2400" b="1">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Review one-pagers for the specific innovations you marked in your notes, plus any others you have time for</a:t>
            </a: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Be ready to vote on an innovation and overall project you believe is best. Consider:</a:t>
            </a:r>
            <a:endParaRPr sz="2400">
              <a:latin typeface="Proxima Nova"/>
              <a:ea typeface="Proxima Nova"/>
              <a:cs typeface="Proxima Nova"/>
              <a:sym typeface="Proxima Nova"/>
            </a:endParaRPr>
          </a:p>
          <a:p>
            <a:pPr marL="914400" lvl="1"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Meeting your character’s needs</a:t>
            </a:r>
            <a:endParaRPr sz="2400">
              <a:latin typeface="Proxima Nova"/>
              <a:ea typeface="Proxima Nova"/>
              <a:cs typeface="Proxima Nova"/>
              <a:sym typeface="Proxima Nova"/>
            </a:endParaRPr>
          </a:p>
          <a:p>
            <a:pPr marL="914400" lvl="1"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Overall cohesion of group project</a:t>
            </a:r>
            <a:endParaRPr sz="2400">
              <a:latin typeface="Proxima Nova"/>
              <a:ea typeface="Proxima Nova"/>
              <a:cs typeface="Proxima Nova"/>
              <a:sym typeface="Proxima Nova"/>
            </a:endParaRPr>
          </a:p>
          <a:p>
            <a:pPr marL="914400" lvl="1"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Clarity on how the innovation(s) work</a:t>
            </a:r>
            <a:endParaRPr sz="2400">
              <a:latin typeface="Proxima Nova"/>
              <a:ea typeface="Proxima Nova"/>
              <a:cs typeface="Proxima Nova"/>
              <a:sym typeface="Proxima Nova"/>
            </a:endParaRPr>
          </a:p>
          <a:p>
            <a:pPr marL="914400" lvl="1"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Thoughtful approach to balancing benefits, harms, risks, and ways to address them</a:t>
            </a:r>
            <a:endParaRPr sz="2400">
              <a:latin typeface="Proxima Nova"/>
              <a:ea typeface="Proxima Nova"/>
              <a:cs typeface="Proxima Nova"/>
              <a:sym typeface="Proxima Nova"/>
            </a:endParaRPr>
          </a:p>
        </p:txBody>
      </p:sp>
      <p:sp>
        <p:nvSpPr>
          <p:cNvPr id="1371" name="Google Shape;1371;p198"/>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7 - Activity</a:t>
            </a:r>
            <a:endParaRPr>
              <a:solidFill>
                <a:srgbClr val="FFFFFF"/>
              </a:solidFill>
            </a:endParaRPr>
          </a:p>
        </p:txBody>
      </p:sp>
      <p:sp>
        <p:nvSpPr>
          <p:cNvPr id="1372" name="Google Shape;1372;p198"/>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6"/>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0"/>
        <p:cNvGrpSpPr/>
        <p:nvPr/>
      </p:nvGrpSpPr>
      <p:grpSpPr>
        <a:xfrm>
          <a:off x="0" y="0"/>
          <a:ext cx="0" cy="0"/>
          <a:chOff x="0" y="0"/>
          <a:chExt cx="0" cy="0"/>
        </a:xfrm>
      </p:grpSpPr>
      <p:sp>
        <p:nvSpPr>
          <p:cNvPr id="1381" name="Google Shape;1381;p200"/>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7 - Wrap Up</a:t>
            </a:r>
            <a:endParaRPr>
              <a:solidFill>
                <a:srgbClr val="FFFFFF"/>
              </a:solidFill>
            </a:endParaRPr>
          </a:p>
        </p:txBody>
      </p:sp>
      <p:sp>
        <p:nvSpPr>
          <p:cNvPr id="1382" name="Google Shape;1382;p200"/>
          <p:cNvSpPr txBox="1"/>
          <p:nvPr/>
        </p:nvSpPr>
        <p:spPr>
          <a:xfrm>
            <a:off x="554850" y="734800"/>
            <a:ext cx="7932600" cy="35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Vote and Submit! </a:t>
            </a:r>
            <a:endParaRPr sz="2400" b="1">
              <a:latin typeface="Proxima Nova"/>
              <a:ea typeface="Proxima Nova"/>
              <a:cs typeface="Proxima Nova"/>
              <a:sym typeface="Proxima Nova"/>
            </a:endParaRPr>
          </a:p>
          <a:p>
            <a:pPr marL="0" lvl="0" indent="0" algn="l" rtl="0">
              <a:spcBef>
                <a:spcPts val="0"/>
              </a:spcBef>
              <a:spcAft>
                <a:spcPts val="0"/>
              </a:spcAft>
              <a:buNone/>
            </a:pPr>
            <a:endParaRPr sz="2400">
              <a:solidFill>
                <a:schemeClr val="dk1"/>
              </a:solidFill>
              <a:latin typeface="Proxima Nova"/>
              <a:ea typeface="Proxima Nova"/>
              <a:cs typeface="Proxima Nova"/>
              <a:sym typeface="Proxima Nova"/>
            </a:endParaRPr>
          </a:p>
          <a:p>
            <a:pPr marL="457200" lvl="0" indent="-381000" algn="l" rtl="0">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Fill in Part 7 by voting for the best project and innovation</a:t>
            </a:r>
            <a:endParaRPr sz="2400">
              <a:solidFill>
                <a:schemeClr val="dk1"/>
              </a:solidFill>
              <a:latin typeface="Proxima Nova"/>
              <a:ea typeface="Proxima Nova"/>
              <a:cs typeface="Proxima Nova"/>
              <a:sym typeface="Proxima Nova"/>
            </a:endParaRPr>
          </a:p>
          <a:p>
            <a:pPr marL="457200" lvl="0" indent="-381000" algn="l" rtl="0">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Submit your project guide, one-pager, and any materials related to your presentation</a:t>
            </a:r>
            <a:endParaRPr sz="24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
        <p:nvSpPr>
          <p:cNvPr id="1383" name="Google Shape;1383;p200"/>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201"/>
          <p:cNvSpPr txBox="1"/>
          <p:nvPr/>
        </p:nvSpPr>
        <p:spPr>
          <a:xfrm>
            <a:off x="1005840" y="0"/>
            <a:ext cx="4572000" cy="32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Unit 1 Lesson 8 - Warm Up</a:t>
            </a:r>
            <a:endParaRPr>
              <a:solidFill>
                <a:srgbClr val="FFFFFF"/>
              </a:solidFill>
            </a:endParaRPr>
          </a:p>
        </p:txBody>
      </p:sp>
      <p:sp>
        <p:nvSpPr>
          <p:cNvPr id="1390" name="Google Shape;1390;p201"/>
          <p:cNvSpPr txBox="1">
            <a:spLocks noGrp="1"/>
          </p:cNvSpPr>
          <p:nvPr>
            <p:ph type="body" idx="1"/>
          </p:nvPr>
        </p:nvSpPr>
        <p:spPr>
          <a:xfrm>
            <a:off x="909250" y="1386850"/>
            <a:ext cx="5486400" cy="1402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900"/>
              <a:t>You should have:</a:t>
            </a:r>
            <a:endParaRPr sz="2900"/>
          </a:p>
          <a:p>
            <a:pPr marL="457200" lvl="0" indent="-398938" algn="l" rtl="0">
              <a:spcBef>
                <a:spcPts val="0"/>
              </a:spcBef>
              <a:spcAft>
                <a:spcPts val="0"/>
              </a:spcAft>
              <a:buSzPct val="100000"/>
              <a:buChar char="●"/>
            </a:pPr>
            <a:r>
              <a:rPr lang="en" sz="2900"/>
              <a:t>a CSP </a:t>
            </a:r>
            <a:r>
              <a:rPr lang="en" sz="2900" b="1">
                <a:solidFill>
                  <a:srgbClr val="00ADBC"/>
                </a:solidFill>
              </a:rPr>
              <a:t>Bingo card</a:t>
            </a:r>
            <a:endParaRPr sz="2900" b="1">
              <a:solidFill>
                <a:srgbClr val="00ADBC"/>
              </a:solidFill>
            </a:endParaRPr>
          </a:p>
          <a:p>
            <a:pPr marL="457200" lvl="0" indent="-398938" algn="l" rtl="0">
              <a:spcBef>
                <a:spcPts val="0"/>
              </a:spcBef>
              <a:spcAft>
                <a:spcPts val="0"/>
              </a:spcAft>
              <a:buSzPct val="100000"/>
              <a:buChar char="●"/>
            </a:pPr>
            <a:r>
              <a:rPr lang="en" sz="2900" b="1">
                <a:solidFill>
                  <a:srgbClr val="B9BF15"/>
                </a:solidFill>
              </a:rPr>
              <a:t>pen </a:t>
            </a:r>
            <a:r>
              <a:rPr lang="en" sz="2900"/>
              <a:t>/ </a:t>
            </a:r>
            <a:r>
              <a:rPr lang="en" sz="2900" b="1">
                <a:solidFill>
                  <a:srgbClr val="B9BF15"/>
                </a:solidFill>
              </a:rPr>
              <a:t>pencil </a:t>
            </a:r>
            <a:r>
              <a:rPr lang="en" sz="2900"/>
              <a:t>/ </a:t>
            </a:r>
            <a:r>
              <a:rPr lang="en" sz="2900" b="1">
                <a:solidFill>
                  <a:srgbClr val="B9BF15"/>
                </a:solidFill>
              </a:rPr>
              <a:t>marker</a:t>
            </a:r>
            <a:endParaRPr sz="2900" b="1">
              <a:solidFill>
                <a:srgbClr val="B9BF15"/>
              </a:solidFill>
            </a:endParaRPr>
          </a:p>
        </p:txBody>
      </p:sp>
      <p:sp>
        <p:nvSpPr>
          <p:cNvPr id="1389" name="Google Shape;1389;p201"/>
          <p:cNvSpPr txBox="1">
            <a:spLocks noGrp="1"/>
          </p:cNvSpPr>
          <p:nvPr>
            <p:ph type="title" idx="4294967295"/>
          </p:nvPr>
        </p:nvSpPr>
        <p:spPr>
          <a:xfrm>
            <a:off x="0" y="685800"/>
            <a:ext cx="4213225" cy="68738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700" b="1">
                <a:latin typeface="Montserrat"/>
                <a:ea typeface="Montserrat"/>
                <a:cs typeface="Montserrat"/>
                <a:sym typeface="Montserrat"/>
              </a:rPr>
              <a:t>CSP Bingo!</a:t>
            </a:r>
            <a:endParaRPr/>
          </a:p>
        </p:txBody>
      </p:sp>
      <p:grpSp>
        <p:nvGrpSpPr>
          <p:cNvPr id="1391" name="Google Shape;1391;p201"/>
          <p:cNvGrpSpPr/>
          <p:nvPr/>
        </p:nvGrpSpPr>
        <p:grpSpPr>
          <a:xfrm>
            <a:off x="-68075" y="-7912"/>
            <a:ext cx="9212075" cy="352900"/>
            <a:chOff x="-68075" y="-7912"/>
            <a:chExt cx="9212075" cy="352900"/>
          </a:xfrm>
        </p:grpSpPr>
        <p:pic>
          <p:nvPicPr>
            <p:cNvPr id="1392" name="Google Shape;1392;p201"/>
            <p:cNvPicPr preferRelativeResize="0"/>
            <p:nvPr/>
          </p:nvPicPr>
          <p:blipFill>
            <a:blip r:embed="rId3">
              <a:alphaModFix/>
            </a:blip>
            <a:stretch>
              <a:fillRect/>
            </a:stretch>
          </p:blipFill>
          <p:spPr>
            <a:xfrm>
              <a:off x="-68075" y="-7900"/>
              <a:ext cx="9212075" cy="352875"/>
            </a:xfrm>
            <a:prstGeom prst="rect">
              <a:avLst/>
            </a:prstGeom>
            <a:noFill/>
            <a:ln>
              <a:noFill/>
            </a:ln>
          </p:spPr>
        </p:pic>
        <p:pic>
          <p:nvPicPr>
            <p:cNvPr id="1393" name="Google Shape;1393;p201"/>
            <p:cNvPicPr preferRelativeResize="0"/>
            <p:nvPr/>
          </p:nvPicPr>
          <p:blipFill rotWithShape="1">
            <a:blip r:embed="rId3">
              <a:alphaModFix/>
            </a:blip>
            <a:srcRect l="26598" r="32367"/>
            <a:stretch/>
          </p:blipFill>
          <p:spPr>
            <a:xfrm>
              <a:off x="-20500" y="-7912"/>
              <a:ext cx="3752075" cy="352900"/>
            </a:xfrm>
            <a:prstGeom prst="rect">
              <a:avLst/>
            </a:prstGeom>
            <a:noFill/>
            <a:ln>
              <a:noFill/>
            </a:ln>
          </p:spPr>
        </p:pic>
      </p:grpSp>
      <p:sp>
        <p:nvSpPr>
          <p:cNvPr id="1394" name="Google Shape;1394;p201"/>
          <p:cNvSpPr txBox="1"/>
          <p:nvPr/>
        </p:nvSpPr>
        <p:spPr>
          <a:xfrm>
            <a:off x="2000" y="-32006"/>
            <a:ext cx="2661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7 - Wrap Up</a:t>
            </a:r>
            <a:endParaRPr>
              <a:solidFill>
                <a:srgbClr val="FFFFFF"/>
              </a:solidFill>
            </a:endParaRPr>
          </a:p>
        </p:txBody>
      </p:sp>
      <p:pic>
        <p:nvPicPr>
          <p:cNvPr id="1395" name="Google Shape;1395;p201"/>
          <p:cNvPicPr preferRelativeResize="0"/>
          <p:nvPr/>
        </p:nvPicPr>
        <p:blipFill>
          <a:blip r:embed="rId4">
            <a:alphaModFix/>
          </a:blip>
          <a:stretch>
            <a:fillRect/>
          </a:stretch>
        </p:blipFill>
        <p:spPr>
          <a:xfrm>
            <a:off x="5663275" y="497375"/>
            <a:ext cx="3328325" cy="4152025"/>
          </a:xfrm>
          <a:prstGeom prst="rect">
            <a:avLst/>
          </a:prstGeom>
          <a:noFill/>
          <a:ln w="9525" cap="flat" cmpd="sng">
            <a:solidFill>
              <a:schemeClr val="dk2"/>
            </a:solidFill>
            <a:prstDash val="solid"/>
            <a:round/>
            <a:headEnd type="none" w="sm" len="sm"/>
            <a:tailEnd type="none" w="sm" len="sm"/>
          </a:ln>
        </p:spPr>
      </p:pic>
      <p:pic>
        <p:nvPicPr>
          <p:cNvPr id="1396" name="Google Shape;1396;p201"/>
          <p:cNvPicPr preferRelativeResize="0"/>
          <p:nvPr/>
        </p:nvPicPr>
        <p:blipFill rotWithShape="1">
          <a:blip r:embed="rId5">
            <a:alphaModFix/>
          </a:blip>
          <a:srcRect l="18580" r="20640"/>
          <a:stretch/>
        </p:blipFill>
        <p:spPr>
          <a:xfrm>
            <a:off x="4946325" y="2865550"/>
            <a:ext cx="1351974" cy="222452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202"/>
          <p:cNvSpPr txBox="1"/>
          <p:nvPr/>
        </p:nvSpPr>
        <p:spPr>
          <a:xfrm>
            <a:off x="1005840" y="0"/>
            <a:ext cx="4572000" cy="32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Unit 1 Lesson 8 - Warm Up</a:t>
            </a:r>
            <a:endParaRPr>
              <a:solidFill>
                <a:srgbClr val="FFFFFF"/>
              </a:solidFill>
            </a:endParaRPr>
          </a:p>
        </p:txBody>
      </p:sp>
      <p:sp>
        <p:nvSpPr>
          <p:cNvPr id="1403" name="Google Shape;1403;p202"/>
          <p:cNvSpPr txBox="1">
            <a:spLocks noGrp="1"/>
          </p:cNvSpPr>
          <p:nvPr>
            <p:ph type="body" idx="1"/>
          </p:nvPr>
        </p:nvSpPr>
        <p:spPr>
          <a:xfrm>
            <a:off x="381000" y="1296900"/>
            <a:ext cx="4873500" cy="1638600"/>
          </a:xfrm>
          <a:prstGeom prst="rect">
            <a:avLst/>
          </a:prstGeom>
        </p:spPr>
        <p:txBody>
          <a:bodyPr spcFirstLastPara="1" wrap="square" lIns="91425" tIns="91425" rIns="91425" bIns="91425" anchor="t" anchorCtr="0">
            <a:normAutofit fontScale="70000" lnSpcReduction="20000"/>
          </a:bodyPr>
          <a:lstStyle/>
          <a:p>
            <a:pPr marL="0" lvl="0" indent="0" algn="l" rtl="0">
              <a:lnSpc>
                <a:spcPct val="100000"/>
              </a:lnSpc>
              <a:spcBef>
                <a:spcPts val="0"/>
              </a:spcBef>
              <a:spcAft>
                <a:spcPts val="0"/>
              </a:spcAft>
              <a:buNone/>
            </a:pPr>
            <a:r>
              <a:rPr lang="en" sz="2900" b="1">
                <a:solidFill>
                  <a:srgbClr val="00ADBC"/>
                </a:solidFill>
              </a:rPr>
              <a:t>Do This: </a:t>
            </a:r>
            <a:r>
              <a:rPr lang="en" sz="2900"/>
              <a:t>As the definitions are read, color in the correct word on your CSP Bingo card.</a:t>
            </a:r>
            <a:endParaRPr sz="2900"/>
          </a:p>
          <a:p>
            <a:pPr marL="0" lvl="0" indent="0" algn="l" rtl="0">
              <a:lnSpc>
                <a:spcPct val="100000"/>
              </a:lnSpc>
              <a:spcBef>
                <a:spcPts val="0"/>
              </a:spcBef>
              <a:spcAft>
                <a:spcPts val="0"/>
              </a:spcAft>
              <a:buNone/>
            </a:pPr>
            <a:endParaRPr sz="2900"/>
          </a:p>
          <a:p>
            <a:pPr marL="0" lvl="0" indent="0" algn="l" rtl="0">
              <a:lnSpc>
                <a:spcPct val="100000"/>
              </a:lnSpc>
              <a:spcBef>
                <a:spcPts val="0"/>
              </a:spcBef>
              <a:spcAft>
                <a:spcPts val="0"/>
              </a:spcAft>
              <a:buNone/>
            </a:pPr>
            <a:r>
              <a:rPr lang="en" sz="2900"/>
              <a:t>Once you have formed a line</a:t>
            </a:r>
            <a:br>
              <a:rPr lang="en" sz="2900"/>
            </a:br>
            <a:r>
              <a:rPr lang="en" sz="2900"/>
              <a:t>on your card, yell out </a:t>
            </a:r>
            <a:r>
              <a:rPr lang="en" sz="2900" b="1">
                <a:solidFill>
                  <a:srgbClr val="00ADBC"/>
                </a:solidFill>
              </a:rPr>
              <a:t>"Bingo!"</a:t>
            </a:r>
            <a:endParaRPr sz="2000"/>
          </a:p>
        </p:txBody>
      </p:sp>
      <p:sp>
        <p:nvSpPr>
          <p:cNvPr id="1402" name="Google Shape;1402;p202"/>
          <p:cNvSpPr txBox="1">
            <a:spLocks noGrp="1"/>
          </p:cNvSpPr>
          <p:nvPr>
            <p:ph type="title" idx="4294967295"/>
          </p:nvPr>
        </p:nvSpPr>
        <p:spPr>
          <a:xfrm>
            <a:off x="0" y="685800"/>
            <a:ext cx="4213225" cy="68738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700" b="1">
                <a:latin typeface="Montserrat"/>
                <a:ea typeface="Montserrat"/>
                <a:cs typeface="Montserrat"/>
                <a:sym typeface="Montserrat"/>
              </a:rPr>
              <a:t>CSP Bingo!</a:t>
            </a:r>
            <a:endParaRPr/>
          </a:p>
        </p:txBody>
      </p:sp>
      <p:grpSp>
        <p:nvGrpSpPr>
          <p:cNvPr id="1404" name="Google Shape;1404;p202"/>
          <p:cNvGrpSpPr/>
          <p:nvPr/>
        </p:nvGrpSpPr>
        <p:grpSpPr>
          <a:xfrm>
            <a:off x="-68075" y="-7912"/>
            <a:ext cx="9212075" cy="352900"/>
            <a:chOff x="-68075" y="-7912"/>
            <a:chExt cx="9212075" cy="352900"/>
          </a:xfrm>
        </p:grpSpPr>
        <p:pic>
          <p:nvPicPr>
            <p:cNvPr id="1405" name="Google Shape;1405;p202"/>
            <p:cNvPicPr preferRelativeResize="0"/>
            <p:nvPr/>
          </p:nvPicPr>
          <p:blipFill>
            <a:blip r:embed="rId3">
              <a:alphaModFix/>
            </a:blip>
            <a:stretch>
              <a:fillRect/>
            </a:stretch>
          </p:blipFill>
          <p:spPr>
            <a:xfrm>
              <a:off x="-68075" y="-7900"/>
              <a:ext cx="9212075" cy="352875"/>
            </a:xfrm>
            <a:prstGeom prst="rect">
              <a:avLst/>
            </a:prstGeom>
            <a:noFill/>
            <a:ln>
              <a:noFill/>
            </a:ln>
          </p:spPr>
        </p:pic>
        <p:pic>
          <p:nvPicPr>
            <p:cNvPr id="1406" name="Google Shape;1406;p202"/>
            <p:cNvPicPr preferRelativeResize="0"/>
            <p:nvPr/>
          </p:nvPicPr>
          <p:blipFill rotWithShape="1">
            <a:blip r:embed="rId3">
              <a:alphaModFix/>
            </a:blip>
            <a:srcRect l="26598" r="32367"/>
            <a:stretch/>
          </p:blipFill>
          <p:spPr>
            <a:xfrm>
              <a:off x="-20500" y="-7912"/>
              <a:ext cx="3752075" cy="352900"/>
            </a:xfrm>
            <a:prstGeom prst="rect">
              <a:avLst/>
            </a:prstGeom>
            <a:noFill/>
            <a:ln>
              <a:noFill/>
            </a:ln>
          </p:spPr>
        </p:pic>
      </p:grpSp>
      <p:sp>
        <p:nvSpPr>
          <p:cNvPr id="1407" name="Google Shape;1407;p202"/>
          <p:cNvSpPr txBox="1"/>
          <p:nvPr/>
        </p:nvSpPr>
        <p:spPr>
          <a:xfrm>
            <a:off x="2000" y="-32006"/>
            <a:ext cx="2661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7 - Wrap Up</a:t>
            </a:r>
            <a:endParaRPr>
              <a:solidFill>
                <a:srgbClr val="FFFFFF"/>
              </a:solidFill>
            </a:endParaRPr>
          </a:p>
        </p:txBody>
      </p:sp>
      <p:pic>
        <p:nvPicPr>
          <p:cNvPr id="1408" name="Google Shape;1408;p202"/>
          <p:cNvPicPr preferRelativeResize="0"/>
          <p:nvPr/>
        </p:nvPicPr>
        <p:blipFill>
          <a:blip r:embed="rId4">
            <a:alphaModFix/>
          </a:blip>
          <a:stretch>
            <a:fillRect/>
          </a:stretch>
        </p:blipFill>
        <p:spPr>
          <a:xfrm>
            <a:off x="5377075" y="528313"/>
            <a:ext cx="3614524" cy="4440375"/>
          </a:xfrm>
          <a:prstGeom prst="rect">
            <a:avLst/>
          </a:prstGeom>
          <a:noFill/>
          <a:ln w="9525" cap="flat" cmpd="sng">
            <a:solidFill>
              <a:schemeClr val="dk2"/>
            </a:solidFill>
            <a:prstDash val="solid"/>
            <a:round/>
            <a:headEnd type="none" w="sm" len="sm"/>
            <a:tailEnd type="none" w="sm" len="sm"/>
          </a:ln>
        </p:spPr>
      </p:pic>
      <p:cxnSp>
        <p:nvCxnSpPr>
          <p:cNvPr id="1409" name="Google Shape;1409;p202"/>
          <p:cNvCxnSpPr/>
          <p:nvPr/>
        </p:nvCxnSpPr>
        <p:spPr>
          <a:xfrm>
            <a:off x="5834331" y="1791879"/>
            <a:ext cx="2889900" cy="0"/>
          </a:xfrm>
          <a:prstGeom prst="straightConnector1">
            <a:avLst/>
          </a:prstGeom>
          <a:noFill/>
          <a:ln w="76200" cap="flat" cmpd="sng">
            <a:solidFill>
              <a:srgbClr val="00ADBC"/>
            </a:solidFill>
            <a:prstDash val="solid"/>
            <a:round/>
            <a:headEnd type="none" w="med" len="med"/>
            <a:tailEnd type="none" w="med" len="med"/>
          </a:ln>
        </p:spPr>
      </p:cxnSp>
      <p:cxnSp>
        <p:nvCxnSpPr>
          <p:cNvPr id="1410" name="Google Shape;1410;p202"/>
          <p:cNvCxnSpPr/>
          <p:nvPr/>
        </p:nvCxnSpPr>
        <p:spPr>
          <a:xfrm flipH="1">
            <a:off x="6768940" y="1758840"/>
            <a:ext cx="8100" cy="2940000"/>
          </a:xfrm>
          <a:prstGeom prst="straightConnector1">
            <a:avLst/>
          </a:prstGeom>
          <a:noFill/>
          <a:ln w="76200" cap="flat" cmpd="sng">
            <a:solidFill>
              <a:schemeClr val="accent2"/>
            </a:solidFill>
            <a:prstDash val="solid"/>
            <a:round/>
            <a:headEnd type="none" w="med" len="med"/>
            <a:tailEnd type="none" w="med" len="med"/>
          </a:ln>
        </p:spPr>
      </p:cxnSp>
      <p:cxnSp>
        <p:nvCxnSpPr>
          <p:cNvPr id="1411" name="Google Shape;1411;p202"/>
          <p:cNvCxnSpPr/>
          <p:nvPr/>
        </p:nvCxnSpPr>
        <p:spPr>
          <a:xfrm>
            <a:off x="5834331" y="1768675"/>
            <a:ext cx="2706300" cy="272040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68"/>
          <p:cNvPicPr preferRelativeResize="0"/>
          <p:nvPr/>
        </p:nvPicPr>
        <p:blipFill>
          <a:blip r:embed="rId3">
            <a:alphaModFix/>
          </a:blip>
          <a:stretch>
            <a:fillRect/>
          </a:stretch>
        </p:blipFill>
        <p:spPr>
          <a:xfrm>
            <a:off x="2182818" y="2783632"/>
            <a:ext cx="2035200" cy="2035200"/>
          </a:xfrm>
          <a:prstGeom prst="star16">
            <a:avLst>
              <a:gd name="adj" fmla="val 39699"/>
            </a:avLst>
          </a:prstGeom>
          <a:noFill/>
          <a:ln>
            <a:noFill/>
          </a:ln>
        </p:spPr>
      </p:pic>
      <p:sp>
        <p:nvSpPr>
          <p:cNvPr id="330" name="Google Shape;330;p68"/>
          <p:cNvSpPr txBox="1"/>
          <p:nvPr/>
        </p:nvSpPr>
        <p:spPr>
          <a:xfrm>
            <a:off x="2994365" y="3377810"/>
            <a:ext cx="625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D9EAD3"/>
                </a:solidFill>
                <a:latin typeface="Proxima Nova"/>
                <a:ea typeface="Proxima Nova"/>
                <a:cs typeface="Proxima Nova"/>
                <a:sym typeface="Proxima Nova"/>
              </a:rPr>
              <a:t>AP CSP</a:t>
            </a:r>
            <a:endParaRPr sz="1000" b="1">
              <a:solidFill>
                <a:srgbClr val="D9EAD3"/>
              </a:solidFill>
              <a:latin typeface="Proxima Nova"/>
              <a:ea typeface="Proxima Nova"/>
              <a:cs typeface="Proxima Nova"/>
              <a:sym typeface="Proxima Nova"/>
            </a:endParaRPr>
          </a:p>
          <a:p>
            <a:pPr marL="0" lvl="0" indent="0" algn="ctr" rtl="0">
              <a:spcBef>
                <a:spcPts val="0"/>
              </a:spcBef>
              <a:spcAft>
                <a:spcPts val="0"/>
              </a:spcAft>
              <a:buNone/>
            </a:pPr>
            <a:r>
              <a:rPr lang="en" sz="1000" b="1">
                <a:solidFill>
                  <a:srgbClr val="D9EAD3"/>
                </a:solidFill>
                <a:latin typeface="Proxima Nova"/>
                <a:ea typeface="Proxima Nova"/>
                <a:cs typeface="Proxima Nova"/>
                <a:sym typeface="Proxima Nova"/>
              </a:rPr>
              <a:t>Unit Journal</a:t>
            </a:r>
            <a:endParaRPr sz="1000" b="1">
              <a:solidFill>
                <a:srgbClr val="D9EAD3"/>
              </a:solidFill>
              <a:latin typeface="Proxima Nova"/>
              <a:ea typeface="Proxima Nova"/>
              <a:cs typeface="Proxima Nova"/>
              <a:sym typeface="Proxima Nova"/>
            </a:endParaRPr>
          </a:p>
        </p:txBody>
      </p:sp>
      <p:sp>
        <p:nvSpPr>
          <p:cNvPr id="331" name="Google Shape;331;p68"/>
          <p:cNvSpPr txBox="1"/>
          <p:nvPr/>
        </p:nvSpPr>
        <p:spPr>
          <a:xfrm>
            <a:off x="2922900" y="370600"/>
            <a:ext cx="3298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Montserrat"/>
                <a:ea typeface="Montserrat"/>
                <a:cs typeface="Montserrat"/>
                <a:sym typeface="Montserrat"/>
              </a:rPr>
              <a:t>Create a Cluster!</a:t>
            </a:r>
            <a:endParaRPr sz="3600">
              <a:solidFill>
                <a:schemeClr val="dk1"/>
              </a:solidFill>
              <a:latin typeface="Caveat Brush"/>
              <a:ea typeface="Caveat Brush"/>
              <a:cs typeface="Caveat Brush"/>
              <a:sym typeface="Caveat Brush"/>
            </a:endParaRPr>
          </a:p>
        </p:txBody>
      </p:sp>
      <p:sp>
        <p:nvSpPr>
          <p:cNvPr id="332" name="Google Shape;332;p68"/>
          <p:cNvSpPr txBox="1"/>
          <p:nvPr/>
        </p:nvSpPr>
        <p:spPr>
          <a:xfrm>
            <a:off x="4608425" y="2685275"/>
            <a:ext cx="35580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300">
                <a:solidFill>
                  <a:schemeClr val="dk1"/>
                </a:solidFill>
                <a:latin typeface="Caveat Brush"/>
                <a:ea typeface="Caveat Brush"/>
                <a:cs typeface="Caveat Brush"/>
                <a:sym typeface="Caveat Brush"/>
              </a:rPr>
              <a:t>Computing Innovation</a:t>
            </a:r>
            <a:endParaRPr/>
          </a:p>
        </p:txBody>
      </p:sp>
      <p:sp>
        <p:nvSpPr>
          <p:cNvPr id="333" name="Google Shape;333;p68"/>
          <p:cNvSpPr txBox="1"/>
          <p:nvPr/>
        </p:nvSpPr>
        <p:spPr>
          <a:xfrm>
            <a:off x="890550" y="1157350"/>
            <a:ext cx="73629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lang="en" sz="1700" i="1">
                <a:solidFill>
                  <a:schemeClr val="dk1"/>
                </a:solidFill>
                <a:latin typeface="Proxima Nova"/>
                <a:ea typeface="Proxima Nova"/>
                <a:cs typeface="Proxima Nova"/>
                <a:sym typeface="Proxima Nova"/>
              </a:rPr>
              <a:t>word </a:t>
            </a:r>
            <a:r>
              <a:rPr lang="en" sz="1700">
                <a:solidFill>
                  <a:schemeClr val="dk1"/>
                </a:solidFill>
                <a:latin typeface="Proxima Nova"/>
                <a:ea typeface="Proxima Nova"/>
                <a:cs typeface="Proxima Nova"/>
                <a:sym typeface="Proxima Nova"/>
              </a:rPr>
              <a:t>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7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Start with the </a:t>
            </a:r>
            <a:r>
              <a:rPr lang="en" sz="1700" b="1" i="1">
                <a:solidFill>
                  <a:srgbClr val="7665A0"/>
                </a:solidFill>
                <a:latin typeface="Proxima Nova"/>
                <a:ea typeface="Proxima Nova"/>
                <a:cs typeface="Proxima Nova"/>
                <a:sym typeface="Proxima Nova"/>
              </a:rPr>
              <a:t>word</a:t>
            </a:r>
            <a:r>
              <a:rPr lang="en" sz="1700">
                <a:solidFill>
                  <a:schemeClr val="dk1"/>
                </a:solidFill>
                <a:latin typeface="Proxima Nova"/>
                <a:ea typeface="Proxima Nova"/>
                <a:cs typeface="Proxima Nova"/>
                <a:sym typeface="Proxima Nova"/>
              </a:rPr>
              <a:t>, your </a:t>
            </a:r>
            <a:r>
              <a:rPr lang="en" sz="1700" b="1" i="1">
                <a:solidFill>
                  <a:srgbClr val="7665A0"/>
                </a:solidFill>
                <a:latin typeface="Proxima Nova"/>
                <a:ea typeface="Proxima Nova"/>
                <a:cs typeface="Proxima Nova"/>
                <a:sym typeface="Proxima Nova"/>
              </a:rPr>
              <a:t>initial definition</a:t>
            </a:r>
            <a:r>
              <a:rPr lang="en" sz="1700">
                <a:solidFill>
                  <a:schemeClr val="dk1"/>
                </a:solidFill>
                <a:latin typeface="Proxima Nova"/>
                <a:ea typeface="Proxima Nova"/>
                <a:cs typeface="Proxima Nova"/>
                <a:sym typeface="Proxima Nova"/>
              </a:rPr>
              <a:t>, and a </a:t>
            </a:r>
            <a:r>
              <a:rPr lang="en" sz="1700" b="1" i="1">
                <a:solidFill>
                  <a:srgbClr val="7665A0"/>
                </a:solidFill>
                <a:latin typeface="Proxima Nova"/>
                <a:ea typeface="Proxima Nova"/>
                <a:cs typeface="Proxima Nova"/>
                <a:sym typeface="Proxima Nova"/>
              </a:rPr>
              <a:t>visual representation</a:t>
            </a:r>
            <a:r>
              <a:rPr lang="en" sz="1700">
                <a:solidFill>
                  <a:schemeClr val="dk1"/>
                </a:solidFill>
                <a:latin typeface="Proxima Nova"/>
                <a:ea typeface="Proxima Nova"/>
                <a:cs typeface="Proxima Nova"/>
                <a:sym typeface="Proxima Nova"/>
              </a:rPr>
              <a:t> of the word.</a:t>
            </a:r>
            <a:endParaRPr sz="1700">
              <a:solidFill>
                <a:schemeClr val="dk1"/>
              </a:solidFill>
              <a:latin typeface="Proxima Nova"/>
              <a:ea typeface="Proxima Nova"/>
              <a:cs typeface="Proxima Nova"/>
              <a:sym typeface="Proxima Nova"/>
            </a:endParaRPr>
          </a:p>
        </p:txBody>
      </p:sp>
      <p:pic>
        <p:nvPicPr>
          <p:cNvPr id="334" name="Google Shape;334;p68"/>
          <p:cNvPicPr preferRelativeResize="0"/>
          <p:nvPr/>
        </p:nvPicPr>
        <p:blipFill>
          <a:blip r:embed="rId4">
            <a:alphaModFix/>
          </a:blip>
          <a:stretch>
            <a:fillRect/>
          </a:stretch>
        </p:blipFill>
        <p:spPr>
          <a:xfrm>
            <a:off x="0" y="1235"/>
            <a:ext cx="9144001" cy="337930"/>
          </a:xfrm>
          <a:prstGeom prst="rect">
            <a:avLst/>
          </a:prstGeom>
          <a:noFill/>
          <a:ln>
            <a:noFill/>
          </a:ln>
        </p:spPr>
      </p:pic>
      <p:pic>
        <p:nvPicPr>
          <p:cNvPr id="335" name="Google Shape;335;p68"/>
          <p:cNvPicPr preferRelativeResize="0"/>
          <p:nvPr/>
        </p:nvPicPr>
        <p:blipFill>
          <a:blip r:embed="rId5">
            <a:alphaModFix/>
          </a:blip>
          <a:stretch>
            <a:fillRect/>
          </a:stretch>
        </p:blipFill>
        <p:spPr>
          <a:xfrm>
            <a:off x="21675" y="20375"/>
            <a:ext cx="3558125" cy="304275"/>
          </a:xfrm>
          <a:prstGeom prst="rect">
            <a:avLst/>
          </a:prstGeom>
          <a:noFill/>
          <a:ln>
            <a:noFill/>
          </a:ln>
        </p:spPr>
      </p:pic>
      <p:sp>
        <p:nvSpPr>
          <p:cNvPr id="336" name="Google Shape;336;p68"/>
          <p:cNvSpPr txBox="1"/>
          <p:nvPr/>
        </p:nvSpPr>
        <p:spPr>
          <a:xfrm>
            <a:off x="21675" y="-22169"/>
            <a:ext cx="2661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1 - Wrap Up</a:t>
            </a:r>
            <a:endParaRPr>
              <a:solidFill>
                <a:srgbClr val="FFFFFF"/>
              </a:solidFill>
            </a:endParaRPr>
          </a:p>
        </p:txBody>
      </p:sp>
      <p:pic>
        <p:nvPicPr>
          <p:cNvPr id="337" name="Google Shape;337;p68"/>
          <p:cNvPicPr preferRelativeResize="0"/>
          <p:nvPr/>
        </p:nvPicPr>
        <p:blipFill>
          <a:blip r:embed="rId6">
            <a:alphaModFix/>
          </a:blip>
          <a:stretch>
            <a:fillRect/>
          </a:stretch>
        </p:blipFill>
        <p:spPr>
          <a:xfrm flipH="1">
            <a:off x="4458375" y="3336588"/>
            <a:ext cx="2443650" cy="12096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5"/>
        <p:cNvGrpSpPr/>
        <p:nvPr/>
      </p:nvGrpSpPr>
      <p:grpSpPr>
        <a:xfrm>
          <a:off x="0" y="0"/>
          <a:ext cx="0" cy="0"/>
          <a:chOff x="0" y="0"/>
          <a:chExt cx="0" cy="0"/>
        </a:xfrm>
      </p:grpSpPr>
      <p:sp>
        <p:nvSpPr>
          <p:cNvPr id="1416" name="Google Shape;1416;p203"/>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11</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Assessment Day</a:t>
            </a:r>
            <a:endParaRPr sz="3600" b="1">
              <a:solidFill>
                <a:srgbClr val="FFFFFF"/>
              </a:solidFill>
              <a:latin typeface="Proxima Nova"/>
              <a:ea typeface="Proxima Nova"/>
              <a:cs typeface="Proxima Nova"/>
              <a:sym typeface="Proxima Nov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0"/>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4"/>
        <p:cNvGrpSpPr/>
        <p:nvPr/>
      </p:nvGrpSpPr>
      <p:grpSpPr>
        <a:xfrm>
          <a:off x="0" y="0"/>
          <a:ext cx="0" cy="0"/>
          <a:chOff x="0" y="0"/>
          <a:chExt cx="0" cy="0"/>
        </a:xfrm>
      </p:grpSpPr>
      <p:sp>
        <p:nvSpPr>
          <p:cNvPr id="1425" name="Google Shape;1425;p205"/>
          <p:cNvSpPr txBox="1"/>
          <p:nvPr/>
        </p:nvSpPr>
        <p:spPr>
          <a:xfrm>
            <a:off x="597575" y="306100"/>
            <a:ext cx="7864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Proxima Nova"/>
                <a:ea typeface="Proxima Nova"/>
                <a:cs typeface="Proxima Nova"/>
                <a:sym typeface="Proxima Nova"/>
              </a:rPr>
              <a:t>Unit Assessment</a:t>
            </a:r>
            <a:endParaRPr sz="3600" b="1">
              <a:latin typeface="Proxima Nova"/>
              <a:ea typeface="Proxima Nova"/>
              <a:cs typeface="Proxima Nova"/>
              <a:sym typeface="Proxima Nova"/>
            </a:endParaRPr>
          </a:p>
        </p:txBody>
      </p:sp>
      <p:sp>
        <p:nvSpPr>
          <p:cNvPr id="1426" name="Google Shape;1426;p205"/>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11 - Activity</a:t>
            </a:r>
            <a:endParaRPr>
              <a:solidFill>
                <a:srgbClr val="FFFFFF"/>
              </a:solidFill>
            </a:endParaRPr>
          </a:p>
        </p:txBody>
      </p:sp>
      <p:pic>
        <p:nvPicPr>
          <p:cNvPr id="1427" name="Google Shape;1427;p205"/>
          <p:cNvPicPr preferRelativeResize="0"/>
          <p:nvPr/>
        </p:nvPicPr>
        <p:blipFill>
          <a:blip r:embed="rId4">
            <a:alphaModFix/>
          </a:blip>
          <a:stretch>
            <a:fillRect/>
          </a:stretch>
        </p:blipFill>
        <p:spPr>
          <a:xfrm>
            <a:off x="623888" y="1765350"/>
            <a:ext cx="7896225" cy="143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69"/>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1 - Wrap Up</a:t>
            </a:r>
            <a:endParaRPr>
              <a:solidFill>
                <a:srgbClr val="FFFFFF"/>
              </a:solidFill>
            </a:endParaRPr>
          </a:p>
        </p:txBody>
      </p:sp>
      <p:sp>
        <p:nvSpPr>
          <p:cNvPr id="343" name="Google Shape;343;p69"/>
          <p:cNvSpPr txBox="1"/>
          <p:nvPr/>
        </p:nvSpPr>
        <p:spPr>
          <a:xfrm>
            <a:off x="616600" y="2102775"/>
            <a:ext cx="7973700" cy="23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Computing Innovation:</a:t>
            </a:r>
            <a:r>
              <a:rPr lang="en" sz="2400">
                <a:latin typeface="Proxima Nova"/>
                <a:ea typeface="Proxima Nova"/>
                <a:cs typeface="Proxima Nova"/>
                <a:sym typeface="Proxima Nova"/>
              </a:rPr>
              <a:t> includes a program as an integral part of its function. Can be physical (e.g. self-driving car), non-physical computing software (e.g. picture editing software), or non-physical computing concepts (e.g., e-commerce). </a:t>
            </a:r>
            <a:endParaRPr sz="2400" b="1">
              <a:solidFill>
                <a:srgbClr val="000000"/>
              </a:solidFill>
              <a:latin typeface="Proxima Nova"/>
              <a:ea typeface="Proxima Nova"/>
              <a:cs typeface="Proxima Nova"/>
              <a:sym typeface="Proxima Nova"/>
            </a:endParaRPr>
          </a:p>
          <a:p>
            <a:pPr marL="0" lvl="0" indent="0" algn="l" rtl="0">
              <a:spcBef>
                <a:spcPts val="0"/>
              </a:spcBef>
              <a:spcAft>
                <a:spcPts val="0"/>
              </a:spcAft>
              <a:buNone/>
            </a:pPr>
            <a:endParaRPr sz="2400" b="1">
              <a:solidFill>
                <a:srgbClr val="000000"/>
              </a:solidFill>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a:p>
            <a:pPr marL="0" lvl="0" indent="0" algn="l" rtl="0">
              <a:spcBef>
                <a:spcPts val="0"/>
              </a:spcBef>
              <a:spcAft>
                <a:spcPts val="0"/>
              </a:spcAft>
              <a:buNone/>
            </a:pPr>
            <a:endParaRPr sz="3600" b="1">
              <a:latin typeface="Proxima Nova"/>
              <a:ea typeface="Proxima Nova"/>
              <a:cs typeface="Proxima Nova"/>
              <a:sym typeface="Proxima Nova"/>
            </a:endParaRPr>
          </a:p>
        </p:txBody>
      </p:sp>
      <p:sp>
        <p:nvSpPr>
          <p:cNvPr id="344" name="Google Shape;344;p69"/>
          <p:cNvSpPr txBox="1"/>
          <p:nvPr/>
        </p:nvSpPr>
        <p:spPr>
          <a:xfrm>
            <a:off x="616600" y="837675"/>
            <a:ext cx="8047500" cy="12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Prompt: </a:t>
            </a:r>
            <a:r>
              <a:rPr lang="en" sz="2400">
                <a:latin typeface="Proxima Nova"/>
                <a:ea typeface="Proxima Nova"/>
                <a:cs typeface="Proxima Nova"/>
                <a:sym typeface="Proxima Nova"/>
              </a:rPr>
              <a:t>What is the purpose of a computing innovation?</a:t>
            </a:r>
            <a:endParaRPr sz="2400">
              <a:latin typeface="Proxima Nova"/>
              <a:ea typeface="Proxima Nova"/>
              <a:cs typeface="Proxima Nova"/>
              <a:sym typeface="Proxima Nova"/>
            </a:endParaRPr>
          </a:p>
        </p:txBody>
      </p:sp>
      <p:grpSp>
        <p:nvGrpSpPr>
          <p:cNvPr id="345" name="Google Shape;345;p69"/>
          <p:cNvGrpSpPr/>
          <p:nvPr/>
        </p:nvGrpSpPr>
        <p:grpSpPr>
          <a:xfrm>
            <a:off x="89100" y="4739882"/>
            <a:ext cx="324008" cy="322851"/>
            <a:chOff x="0" y="3867912"/>
            <a:chExt cx="1280160" cy="1275588"/>
          </a:xfrm>
        </p:grpSpPr>
        <p:sp>
          <p:nvSpPr>
            <p:cNvPr id="346" name="Google Shape;346;p69"/>
            <p:cNvSpPr/>
            <p:nvPr/>
          </p:nvSpPr>
          <p:spPr>
            <a:xfrm>
              <a:off x="0" y="4229100"/>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9"/>
            <p:cNvSpPr/>
            <p:nvPr/>
          </p:nvSpPr>
          <p:spPr>
            <a:xfrm>
              <a:off x="182880" y="405079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9"/>
            <p:cNvSpPr/>
            <p:nvPr/>
          </p:nvSpPr>
          <p:spPr>
            <a:xfrm>
              <a:off x="365760" y="386791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
        <p:cNvGrpSpPr/>
        <p:nvPr/>
      </p:nvGrpSpPr>
      <p:grpSpPr>
        <a:xfrm>
          <a:off x="0" y="0"/>
          <a:ext cx="0" cy="0"/>
          <a:chOff x="0" y="0"/>
          <a:chExt cx="0" cy="0"/>
        </a:xfrm>
      </p:grpSpPr>
      <p:sp>
        <p:nvSpPr>
          <p:cNvPr id="353" name="Google Shape;353;p70"/>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1</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Project: Innovation Simulation</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Day 2</a:t>
            </a:r>
            <a:endParaRPr sz="3600" b="1">
              <a:solidFill>
                <a:srgbClr val="FFFFFF"/>
              </a:solidFill>
              <a:latin typeface="Proxima Nova"/>
              <a:ea typeface="Proxima Nova"/>
              <a:cs typeface="Proxima Nova"/>
              <a:sym typeface="Proxima Nova"/>
            </a:endParaRPr>
          </a:p>
        </p:txBody>
      </p:sp>
      <p:pic>
        <p:nvPicPr>
          <p:cNvPr id="354" name="Google Shape;354;p70"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355" name="Google Shape;355;p70"/>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72"/>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2 - Warm Up</a:t>
            </a:r>
            <a:endParaRPr>
              <a:solidFill>
                <a:srgbClr val="FFFFFF"/>
              </a:solidFill>
            </a:endParaRPr>
          </a:p>
        </p:txBody>
      </p:sp>
      <p:sp>
        <p:nvSpPr>
          <p:cNvPr id="365" name="Google Shape;365;p72"/>
          <p:cNvSpPr/>
          <p:nvPr/>
        </p:nvSpPr>
        <p:spPr>
          <a:xfrm>
            <a:off x="392400" y="2743700"/>
            <a:ext cx="5178000" cy="12471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 name="Google Shape;366;p72"/>
          <p:cNvCxnSpPr/>
          <p:nvPr/>
        </p:nvCxnSpPr>
        <p:spPr>
          <a:xfrm>
            <a:off x="5577500" y="2757700"/>
            <a:ext cx="189300" cy="770700"/>
          </a:xfrm>
          <a:prstGeom prst="straightConnector1">
            <a:avLst/>
          </a:prstGeom>
          <a:noFill/>
          <a:ln w="9525" cap="flat" cmpd="sng">
            <a:solidFill>
              <a:schemeClr val="dk2"/>
            </a:solidFill>
            <a:prstDash val="solid"/>
            <a:round/>
            <a:headEnd type="none" w="med" len="med"/>
            <a:tailEnd type="none" w="med" len="med"/>
          </a:ln>
        </p:spPr>
      </p:cxnSp>
      <p:cxnSp>
        <p:nvCxnSpPr>
          <p:cNvPr id="367" name="Google Shape;367;p72"/>
          <p:cNvCxnSpPr/>
          <p:nvPr/>
        </p:nvCxnSpPr>
        <p:spPr>
          <a:xfrm rot="10800000" flipH="1">
            <a:off x="5248275" y="3528400"/>
            <a:ext cx="518400" cy="476400"/>
          </a:xfrm>
          <a:prstGeom prst="straightConnector1">
            <a:avLst/>
          </a:prstGeom>
          <a:noFill/>
          <a:ln w="9525" cap="flat" cmpd="sng">
            <a:solidFill>
              <a:schemeClr val="dk2"/>
            </a:solidFill>
            <a:prstDash val="solid"/>
            <a:round/>
            <a:headEnd type="none" w="med" len="med"/>
            <a:tailEnd type="none" w="med" len="med"/>
          </a:ln>
        </p:spPr>
      </p:cxnSp>
      <p:cxnSp>
        <p:nvCxnSpPr>
          <p:cNvPr id="368" name="Google Shape;368;p72"/>
          <p:cNvCxnSpPr/>
          <p:nvPr/>
        </p:nvCxnSpPr>
        <p:spPr>
          <a:xfrm rot="10800000">
            <a:off x="5381175" y="3528475"/>
            <a:ext cx="385500" cy="0"/>
          </a:xfrm>
          <a:prstGeom prst="straightConnector1">
            <a:avLst/>
          </a:prstGeom>
          <a:noFill/>
          <a:ln w="9525" cap="flat" cmpd="sng">
            <a:solidFill>
              <a:schemeClr val="dk2"/>
            </a:solidFill>
            <a:prstDash val="solid"/>
            <a:round/>
            <a:headEnd type="none" w="med" len="med"/>
            <a:tailEnd type="none" w="med" len="med"/>
          </a:ln>
        </p:spPr>
      </p:cxnSp>
      <p:sp>
        <p:nvSpPr>
          <p:cNvPr id="369" name="Google Shape;369;p72"/>
          <p:cNvSpPr txBox="1"/>
          <p:nvPr/>
        </p:nvSpPr>
        <p:spPr>
          <a:xfrm>
            <a:off x="910796" y="2867047"/>
            <a:ext cx="4659600" cy="9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370" name="Google Shape;370;p72"/>
          <p:cNvGrpSpPr/>
          <p:nvPr/>
        </p:nvGrpSpPr>
        <p:grpSpPr>
          <a:xfrm>
            <a:off x="631772" y="2867053"/>
            <a:ext cx="1000200" cy="1000200"/>
            <a:chOff x="6325800" y="2229100"/>
            <a:chExt cx="1000200" cy="1000200"/>
          </a:xfrm>
        </p:grpSpPr>
        <p:grpSp>
          <p:nvGrpSpPr>
            <p:cNvPr id="371" name="Google Shape;371;p72"/>
            <p:cNvGrpSpPr/>
            <p:nvPr/>
          </p:nvGrpSpPr>
          <p:grpSpPr>
            <a:xfrm>
              <a:off x="6325800" y="2229100"/>
              <a:ext cx="1000200" cy="1000200"/>
              <a:chOff x="6325800" y="2229100"/>
              <a:chExt cx="1000200" cy="1000200"/>
            </a:xfrm>
          </p:grpSpPr>
          <p:sp>
            <p:nvSpPr>
              <p:cNvPr id="372" name="Google Shape;372;p72"/>
              <p:cNvSpPr/>
              <p:nvPr/>
            </p:nvSpPr>
            <p:spPr>
              <a:xfrm>
                <a:off x="6325800" y="2229100"/>
                <a:ext cx="1000200" cy="10002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2"/>
              <p:cNvSpPr/>
              <p:nvPr/>
            </p:nvSpPr>
            <p:spPr>
              <a:xfrm>
                <a:off x="6376050" y="2279350"/>
                <a:ext cx="899700" cy="899700"/>
              </a:xfrm>
              <a:prstGeom prst="ellipse">
                <a:avLst/>
              </a:prstGeom>
              <a:solidFill>
                <a:srgbClr val="1D8C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4" name="Google Shape;374;p72"/>
            <p:cNvCxnSpPr>
              <a:stCxn id="373" idx="0"/>
              <a:endCxn id="373" idx="0"/>
            </p:cNvCxnSpPr>
            <p:nvPr/>
          </p:nvCxnSpPr>
          <p:spPr>
            <a:xfrm>
              <a:off x="6825900" y="2279350"/>
              <a:ext cx="0" cy="0"/>
            </a:xfrm>
            <a:prstGeom prst="straightConnector1">
              <a:avLst/>
            </a:prstGeom>
            <a:noFill/>
            <a:ln w="9525" cap="flat" cmpd="sng">
              <a:solidFill>
                <a:schemeClr val="dk2"/>
              </a:solidFill>
              <a:prstDash val="solid"/>
              <a:round/>
              <a:headEnd type="none" w="med" len="med"/>
              <a:tailEnd type="none" w="med" len="med"/>
            </a:ln>
          </p:spPr>
        </p:cxnSp>
        <p:cxnSp>
          <p:nvCxnSpPr>
            <p:cNvPr id="375" name="Google Shape;375;p72"/>
            <p:cNvCxnSpPr>
              <a:stCxn id="373" idx="0"/>
              <a:endCxn id="373" idx="0"/>
            </p:cNvCxnSpPr>
            <p:nvPr/>
          </p:nvCxnSpPr>
          <p:spPr>
            <a:xfrm>
              <a:off x="6825900" y="2279350"/>
              <a:ext cx="0" cy="0"/>
            </a:xfrm>
            <a:prstGeom prst="straightConnector1">
              <a:avLst/>
            </a:prstGeom>
            <a:noFill/>
            <a:ln w="9525" cap="flat" cmpd="sng">
              <a:solidFill>
                <a:srgbClr val="FF0000"/>
              </a:solidFill>
              <a:prstDash val="solid"/>
              <a:round/>
              <a:headEnd type="none" w="med" len="med"/>
              <a:tailEnd type="none" w="med" len="med"/>
            </a:ln>
          </p:spPr>
        </p:cxnSp>
        <p:sp>
          <p:nvSpPr>
            <p:cNvPr id="376" name="Google Shape;376;p72"/>
            <p:cNvSpPr txBox="1"/>
            <p:nvPr/>
          </p:nvSpPr>
          <p:spPr>
            <a:xfrm>
              <a:off x="6364050" y="2577313"/>
              <a:ext cx="923700" cy="295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Regular"/>
                  <a:ea typeface="Oswald Regular"/>
                  <a:cs typeface="Oswald Regular"/>
                  <a:sym typeface="Oswald"/>
                </a:rPr>
                <a:t>TEACHER</a:t>
              </a:r>
              <a:endParaRPr>
                <a:latin typeface="Oswald Regular"/>
                <a:ea typeface="Oswald Regular"/>
                <a:cs typeface="Oswald Regular"/>
                <a:sym typeface="Oswald"/>
              </a:endParaRPr>
            </a:p>
          </p:txBody>
        </p:sp>
        <p:cxnSp>
          <p:nvCxnSpPr>
            <p:cNvPr id="377" name="Google Shape;377;p72"/>
            <p:cNvCxnSpPr/>
            <p:nvPr/>
          </p:nvCxnSpPr>
          <p:spPr>
            <a:xfrm>
              <a:off x="6473952" y="2430483"/>
              <a:ext cx="713100" cy="7800"/>
            </a:xfrm>
            <a:prstGeom prst="straightConnector1">
              <a:avLst/>
            </a:prstGeom>
            <a:noFill/>
            <a:ln w="38100" cap="flat" cmpd="sng">
              <a:solidFill>
                <a:srgbClr val="FFFFFF"/>
              </a:solidFill>
              <a:prstDash val="solid"/>
              <a:round/>
              <a:headEnd type="none" w="med" len="med"/>
              <a:tailEnd type="none" w="med" len="med"/>
            </a:ln>
          </p:spPr>
        </p:cxnSp>
        <p:cxnSp>
          <p:nvCxnSpPr>
            <p:cNvPr id="378" name="Google Shape;378;p72"/>
            <p:cNvCxnSpPr/>
            <p:nvPr/>
          </p:nvCxnSpPr>
          <p:spPr>
            <a:xfrm>
              <a:off x="6477000" y="3026664"/>
              <a:ext cx="713100" cy="7800"/>
            </a:xfrm>
            <a:prstGeom prst="straightConnector1">
              <a:avLst/>
            </a:prstGeom>
            <a:noFill/>
            <a:ln w="38100" cap="flat" cmpd="sng">
              <a:solidFill>
                <a:srgbClr val="FFFFFF"/>
              </a:solidFill>
              <a:prstDash val="solid"/>
              <a:round/>
              <a:headEnd type="none" w="med" len="med"/>
              <a:tailEnd type="none" w="med" len="med"/>
            </a:ln>
          </p:spPr>
        </p:cxnSp>
      </p:grpSp>
      <p:sp>
        <p:nvSpPr>
          <p:cNvPr id="379" name="Google Shape;379;p72"/>
          <p:cNvSpPr txBox="1"/>
          <p:nvPr/>
        </p:nvSpPr>
        <p:spPr>
          <a:xfrm>
            <a:off x="2038950" y="3714800"/>
            <a:ext cx="41412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380" name="Google Shape;380;p72"/>
          <p:cNvSpPr/>
          <p:nvPr/>
        </p:nvSpPr>
        <p:spPr>
          <a:xfrm>
            <a:off x="6376500" y="2396275"/>
            <a:ext cx="2767500" cy="44955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2"/>
          <p:cNvSpPr/>
          <p:nvPr/>
        </p:nvSpPr>
        <p:spPr>
          <a:xfrm>
            <a:off x="6782650" y="879800"/>
            <a:ext cx="1863900" cy="1863900"/>
          </a:xfrm>
          <a:prstGeom prst="ellipse">
            <a:avLst/>
          </a:prstGeom>
          <a:solidFill>
            <a:srgbClr val="999999"/>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2" name="Google Shape;382;p72"/>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383" name="Google Shape;383;p72"/>
          <p:cNvPicPr preferRelativeResize="0"/>
          <p:nvPr/>
        </p:nvPicPr>
        <p:blipFill>
          <a:blip r:embed="rId5">
            <a:alphaModFix/>
          </a:blip>
          <a:stretch>
            <a:fillRect/>
          </a:stretch>
        </p:blipFill>
        <p:spPr>
          <a:xfrm rot="-4499998" flipH="1">
            <a:off x="8226766" y="3012622"/>
            <a:ext cx="158598" cy="602967"/>
          </a:xfrm>
          <a:prstGeom prst="rect">
            <a:avLst/>
          </a:prstGeom>
          <a:noFill/>
          <a:ln>
            <a:noFill/>
          </a:ln>
        </p:spPr>
      </p:pic>
      <p:sp>
        <p:nvSpPr>
          <p:cNvPr id="384" name="Google Shape;384;p72"/>
          <p:cNvSpPr txBox="1"/>
          <p:nvPr/>
        </p:nvSpPr>
        <p:spPr>
          <a:xfrm>
            <a:off x="1891875" y="497500"/>
            <a:ext cx="5248200" cy="13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Distribute:</a:t>
            </a:r>
            <a:endParaRPr sz="3000" b="1">
              <a:latin typeface="Proxima Nova"/>
              <a:ea typeface="Proxima Nova"/>
              <a:cs typeface="Proxima Nova"/>
              <a:sym typeface="Proxima Nova"/>
            </a:endParaRPr>
          </a:p>
          <a:p>
            <a:pPr marL="0" lvl="0" indent="0" algn="ctr" rtl="0">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385" name="Google Shape;385;p72"/>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3"/>
        <p:cNvGrpSpPr/>
        <p:nvPr/>
      </p:nvGrpSpPr>
      <p:grpSpPr>
        <a:xfrm>
          <a:off x="0" y="0"/>
          <a:ext cx="0" cy="0"/>
          <a:chOff x="0" y="0"/>
          <a:chExt cx="0" cy="0"/>
        </a:xfrm>
      </p:grpSpPr>
      <p:sp>
        <p:nvSpPr>
          <p:cNvPr id="214" name="Google Shape;214;p55"/>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1</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Project: Innovation Simulation</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Day 1</a:t>
            </a:r>
            <a:endParaRPr sz="3600" b="1">
              <a:solidFill>
                <a:srgbClr val="FFFFFF"/>
              </a:solidFill>
              <a:latin typeface="Proxima Nova"/>
              <a:ea typeface="Proxima Nova"/>
              <a:cs typeface="Proxima Nova"/>
              <a:sym typeface="Proxima Nova"/>
            </a:endParaRPr>
          </a:p>
        </p:txBody>
      </p:sp>
      <p:pic>
        <p:nvPicPr>
          <p:cNvPr id="215" name="Google Shape;215;p55"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216" name="Google Shape;216;p55"/>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9"/>
        <p:cNvGrpSpPr/>
        <p:nvPr/>
      </p:nvGrpSpPr>
      <p:grpSpPr>
        <a:xfrm>
          <a:off x="0" y="0"/>
          <a:ext cx="0" cy="0"/>
          <a:chOff x="0" y="0"/>
          <a:chExt cx="0" cy="0"/>
        </a:xfrm>
      </p:grpSpPr>
      <p:sp>
        <p:nvSpPr>
          <p:cNvPr id="390" name="Google Shape;390;p73"/>
          <p:cNvSpPr txBox="1"/>
          <p:nvPr/>
        </p:nvSpPr>
        <p:spPr>
          <a:xfrm>
            <a:off x="523500" y="684400"/>
            <a:ext cx="8097000" cy="42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a:t>
            </a:r>
            <a:r>
              <a:rPr lang="en" sz="3000">
                <a:latin typeface="Proxima Nova"/>
                <a:ea typeface="Proxima Nova"/>
                <a:cs typeface="Proxima Nova"/>
                <a:sym typeface="Proxima Nova"/>
              </a:rPr>
              <a:t> </a:t>
            </a:r>
            <a:endParaRPr sz="3000">
              <a:latin typeface="Proxima Nova"/>
              <a:ea typeface="Proxima Nova"/>
              <a:cs typeface="Proxima Nova"/>
              <a:sym typeface="Proxima Nova"/>
            </a:endParaRPr>
          </a:p>
          <a:p>
            <a:pPr marL="0" lvl="0" indent="0" algn="ctr" rtl="0">
              <a:spcBef>
                <a:spcPts val="0"/>
              </a:spcBef>
              <a:spcAft>
                <a:spcPts val="0"/>
              </a:spcAft>
              <a:buNone/>
            </a:pP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Why do you believe the Future School is in need of computing innovations?</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What can computing innovations provide to a community?</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p:txBody>
      </p:sp>
      <p:sp>
        <p:nvSpPr>
          <p:cNvPr id="391" name="Google Shape;391;p73"/>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Day 2 - Warm Up</a:t>
            </a:r>
            <a:endParaRPr>
              <a:solidFill>
                <a:srgbClr val="FFFFFF"/>
              </a:solidFill>
            </a:endParaRPr>
          </a:p>
        </p:txBody>
      </p:sp>
      <p:sp>
        <p:nvSpPr>
          <p:cNvPr id="392" name="Google Shape;392;p73"/>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6"/>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0"/>
        <p:cNvGrpSpPr/>
        <p:nvPr/>
      </p:nvGrpSpPr>
      <p:grpSpPr>
        <a:xfrm>
          <a:off x="0" y="0"/>
          <a:ext cx="0" cy="0"/>
          <a:chOff x="0" y="0"/>
          <a:chExt cx="0" cy="0"/>
        </a:xfrm>
      </p:grpSpPr>
      <p:sp>
        <p:nvSpPr>
          <p:cNvPr id="401" name="Google Shape;401;p75"/>
          <p:cNvSpPr txBox="1"/>
          <p:nvPr/>
        </p:nvSpPr>
        <p:spPr>
          <a:xfrm>
            <a:off x="597575" y="306100"/>
            <a:ext cx="7864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Proxima Nova"/>
                <a:ea typeface="Proxima Nova"/>
                <a:cs typeface="Proxima Nova"/>
                <a:sym typeface="Proxima Nova"/>
              </a:rPr>
              <a:t>Research</a:t>
            </a:r>
            <a:endParaRPr sz="3600" b="1">
              <a:latin typeface="Proxima Nova"/>
              <a:ea typeface="Proxima Nova"/>
              <a:cs typeface="Proxima Nova"/>
              <a:sym typeface="Proxima Nova"/>
            </a:endParaRPr>
          </a:p>
        </p:txBody>
      </p:sp>
      <p:sp>
        <p:nvSpPr>
          <p:cNvPr id="402" name="Google Shape;402;p75"/>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2 - Activity</a:t>
            </a:r>
            <a:endParaRPr>
              <a:solidFill>
                <a:srgbClr val="FFFFFF"/>
              </a:solidFill>
            </a:endParaRPr>
          </a:p>
        </p:txBody>
      </p:sp>
      <p:sp>
        <p:nvSpPr>
          <p:cNvPr id="403" name="Google Shape;403;p75"/>
          <p:cNvSpPr txBox="1"/>
          <p:nvPr/>
        </p:nvSpPr>
        <p:spPr>
          <a:xfrm>
            <a:off x="5231800" y="1498263"/>
            <a:ext cx="3708600" cy="29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Proxima Nova"/>
                <a:ea typeface="Proxima Nova"/>
                <a:cs typeface="Proxima Nova"/>
                <a:sym typeface="Proxima Nova"/>
              </a:rPr>
              <a:t>Do This:</a:t>
            </a:r>
            <a:endParaRPr sz="1800" b="1">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Research three different innovations that you (your character) believe would be beneficial to the Future School.</a:t>
            </a:r>
            <a:endParaRPr sz="1800">
              <a:latin typeface="Proxima Nova"/>
              <a:ea typeface="Proxima Nova"/>
              <a:cs typeface="Proxima Nova"/>
              <a:sym typeface="Proxima Nova"/>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Fill out the </a:t>
            </a:r>
            <a:r>
              <a:rPr lang="en" sz="1800" i="1">
                <a:latin typeface="Proxima Nova"/>
                <a:ea typeface="Proxima Nova"/>
                <a:cs typeface="Proxima Nova"/>
                <a:sym typeface="Proxima Nova"/>
              </a:rPr>
              <a:t>Research </a:t>
            </a:r>
            <a:r>
              <a:rPr lang="en" sz="1800">
                <a:latin typeface="Proxima Nova"/>
                <a:ea typeface="Proxima Nova"/>
                <a:cs typeface="Proxima Nova"/>
                <a:sym typeface="Proxima Nova"/>
              </a:rPr>
              <a:t>section in the Project Guide. </a:t>
            </a:r>
            <a:endParaRPr sz="1800">
              <a:latin typeface="Proxima Nova"/>
              <a:ea typeface="Proxima Nova"/>
              <a:cs typeface="Proxima Nova"/>
              <a:sym typeface="Proxima Nova"/>
            </a:endParaRPr>
          </a:p>
        </p:txBody>
      </p:sp>
      <p:pic>
        <p:nvPicPr>
          <p:cNvPr id="404" name="Google Shape;404;p75"/>
          <p:cNvPicPr preferRelativeResize="0"/>
          <p:nvPr/>
        </p:nvPicPr>
        <p:blipFill>
          <a:blip r:embed="rId4">
            <a:alphaModFix/>
          </a:blip>
          <a:stretch>
            <a:fillRect/>
          </a:stretch>
        </p:blipFill>
        <p:spPr>
          <a:xfrm>
            <a:off x="152400" y="1208500"/>
            <a:ext cx="4927000" cy="33325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8"/>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7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2 - Wrap Up</a:t>
            </a:r>
            <a:endParaRPr>
              <a:solidFill>
                <a:srgbClr val="FFFFFF"/>
              </a:solidFill>
            </a:endParaRPr>
          </a:p>
        </p:txBody>
      </p:sp>
      <p:sp>
        <p:nvSpPr>
          <p:cNvPr id="414" name="Google Shape;414;p77"/>
          <p:cNvSpPr txBox="1"/>
          <p:nvPr/>
        </p:nvSpPr>
        <p:spPr>
          <a:xfrm>
            <a:off x="554850" y="734800"/>
            <a:ext cx="7932600" cy="35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Which of your computing innovations would bring the most positive change to the school community?</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8"/>
        <p:cNvGrpSpPr/>
        <p:nvPr/>
      </p:nvGrpSpPr>
      <p:grpSpPr>
        <a:xfrm>
          <a:off x="0" y="0"/>
          <a:ext cx="0" cy="0"/>
          <a:chOff x="0" y="0"/>
          <a:chExt cx="0" cy="0"/>
        </a:xfrm>
      </p:grpSpPr>
      <p:sp>
        <p:nvSpPr>
          <p:cNvPr id="419" name="Google Shape;419;p78"/>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Day 2 - Wrap Up</a:t>
            </a:r>
            <a:endParaRPr>
              <a:solidFill>
                <a:srgbClr val="FFFFFF"/>
              </a:solidFill>
            </a:endParaRPr>
          </a:p>
        </p:txBody>
      </p:sp>
      <p:sp>
        <p:nvSpPr>
          <p:cNvPr id="420" name="Google Shape;420;p78"/>
          <p:cNvSpPr txBox="1"/>
          <p:nvPr/>
        </p:nvSpPr>
        <p:spPr>
          <a:xfrm>
            <a:off x="941875" y="734800"/>
            <a:ext cx="7248000" cy="35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dk1"/>
                </a:solidFill>
                <a:latin typeface="Proxima Nova"/>
                <a:ea typeface="Proxima Nova"/>
                <a:cs typeface="Proxima Nova"/>
                <a:sym typeface="Proxima Nova"/>
              </a:rPr>
              <a:t>With your group and then the whole class discuss:</a:t>
            </a:r>
            <a:endParaRPr sz="3600" b="1">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Common characteristics of these computing innovations that would bring the most positive change.</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4"/>
        <p:cNvGrpSpPr/>
        <p:nvPr/>
      </p:nvGrpSpPr>
      <p:grpSpPr>
        <a:xfrm>
          <a:off x="0" y="0"/>
          <a:ext cx="0" cy="0"/>
          <a:chOff x="0" y="0"/>
          <a:chExt cx="0" cy="0"/>
        </a:xfrm>
      </p:grpSpPr>
      <p:sp>
        <p:nvSpPr>
          <p:cNvPr id="425" name="Google Shape;425;p79"/>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2</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Data Policies and Privacy</a:t>
            </a:r>
            <a:endParaRPr sz="3600" b="1">
              <a:solidFill>
                <a:srgbClr val="FFFFFF"/>
              </a:solidFill>
              <a:latin typeface="Proxima Nova"/>
              <a:ea typeface="Proxima Nova"/>
              <a:cs typeface="Proxima Nova"/>
              <a:sym typeface="Proxima Nova"/>
            </a:endParaRPr>
          </a:p>
        </p:txBody>
      </p:sp>
      <p:pic>
        <p:nvPicPr>
          <p:cNvPr id="426" name="Google Shape;426;p79"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427" name="Google Shape;427;p79"/>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1"/>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sp>
        <p:nvSpPr>
          <p:cNvPr id="436" name="Google Shape;436;p81"/>
          <p:cNvSpPr txBox="1"/>
          <p:nvPr/>
        </p:nvSpPr>
        <p:spPr>
          <a:xfrm>
            <a:off x="523500" y="458250"/>
            <a:ext cx="8097000" cy="42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Proxima Nova"/>
                <a:ea typeface="Proxima Nova"/>
                <a:cs typeface="Proxima Nova"/>
                <a:sym typeface="Proxima Nova"/>
              </a:rPr>
              <a:t>Prompt:</a:t>
            </a:r>
            <a:r>
              <a:rPr lang="en" sz="1600">
                <a:latin typeface="Proxima Nova"/>
                <a:ea typeface="Proxima Nova"/>
                <a:cs typeface="Proxima Nova"/>
                <a:sym typeface="Proxima Nova"/>
              </a:rPr>
              <a:t> Which of the following pieces of information would you consider to be “private” or "personal", as in you wouldn't want it shared with just anyone.</a:t>
            </a:r>
            <a:endParaRPr sz="1600">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AutoNum type="arabicPeriod"/>
            </a:pPr>
            <a:r>
              <a:rPr lang="en" sz="1600">
                <a:latin typeface="Proxima Nova"/>
                <a:ea typeface="Proxima Nova"/>
                <a:cs typeface="Proxima Nova"/>
                <a:sym typeface="Proxima Nova"/>
              </a:rPr>
              <a:t>Your full name</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AutoNum type="arabicPeriod"/>
            </a:pPr>
            <a:r>
              <a:rPr lang="en" sz="1600">
                <a:latin typeface="Proxima Nova"/>
                <a:ea typeface="Proxima Nova"/>
                <a:cs typeface="Proxima Nova"/>
                <a:sym typeface="Proxima Nova"/>
              </a:rPr>
              <a:t>Your social security number</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AutoNum type="arabicPeriod"/>
            </a:pPr>
            <a:r>
              <a:rPr lang="en" sz="1600">
                <a:latin typeface="Proxima Nova"/>
                <a:ea typeface="Proxima Nova"/>
                <a:cs typeface="Proxima Nova"/>
                <a:sym typeface="Proxima Nova"/>
              </a:rPr>
              <a:t>Your favorite musician / band</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AutoNum type="arabicPeriod"/>
            </a:pPr>
            <a:r>
              <a:rPr lang="en" sz="1600">
                <a:latin typeface="Proxima Nova"/>
                <a:ea typeface="Proxima Nova"/>
                <a:cs typeface="Proxima Nova"/>
                <a:sym typeface="Proxima Nova"/>
              </a:rPr>
              <a:t>A picture of your face</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AutoNum type="arabicPeriod"/>
            </a:pPr>
            <a:r>
              <a:rPr lang="en" sz="1600">
                <a:latin typeface="Proxima Nova"/>
                <a:ea typeface="Proxima Nova"/>
                <a:cs typeface="Proxima Nova"/>
                <a:sym typeface="Proxima Nova"/>
              </a:rPr>
              <a:t>Your fingerprint</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AutoNum type="arabicPeriod"/>
            </a:pPr>
            <a:r>
              <a:rPr lang="en" sz="1600">
                <a:latin typeface="Proxima Nova"/>
                <a:ea typeface="Proxima Nova"/>
                <a:cs typeface="Proxima Nova"/>
                <a:sym typeface="Proxima Nova"/>
              </a:rPr>
              <a:t>Your birthdate</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AutoNum type="arabicPeriod"/>
            </a:pPr>
            <a:r>
              <a:rPr lang="en" sz="1600">
                <a:latin typeface="Proxima Nova"/>
                <a:ea typeface="Proxima Nova"/>
                <a:cs typeface="Proxima Nova"/>
                <a:sym typeface="Proxima Nova"/>
              </a:rPr>
              <a:t>Your address</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AutoNum type="arabicPeriod"/>
            </a:pPr>
            <a:r>
              <a:rPr lang="en" sz="1600">
                <a:latin typeface="Proxima Nova"/>
                <a:ea typeface="Proxima Nova"/>
                <a:cs typeface="Proxima Nova"/>
                <a:sym typeface="Proxima Nova"/>
              </a:rPr>
              <a:t>Where you go after school</a:t>
            </a: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AutoNum type="arabicPeriod"/>
            </a:pPr>
            <a:r>
              <a:rPr lang="en" sz="1600">
                <a:latin typeface="Proxima Nova"/>
                <a:ea typeface="Proxima Nova"/>
                <a:cs typeface="Proxima Nova"/>
                <a:sym typeface="Proxima Nova"/>
              </a:rPr>
              <a:t>Your phone number</a:t>
            </a: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p:txBody>
      </p:sp>
      <p:sp>
        <p:nvSpPr>
          <p:cNvPr id="437" name="Google Shape;437;p81"/>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2 - Warm Up</a:t>
            </a:r>
            <a:endParaRPr>
              <a:solidFill>
                <a:srgbClr val="FFFFFF"/>
              </a:solidFill>
            </a:endParaRPr>
          </a:p>
        </p:txBody>
      </p:sp>
      <p:sp>
        <p:nvSpPr>
          <p:cNvPr id="438" name="Google Shape;438;p81"/>
          <p:cNvSpPr txBox="1"/>
          <p:nvPr/>
        </p:nvSpPr>
        <p:spPr>
          <a:xfrm>
            <a:off x="4156375" y="1140025"/>
            <a:ext cx="39426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Your medical history</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Your racial / ethnic identity</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A list of your best friends</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A list of everything you've bought this month</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A recording of your voice</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Your IP address</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A video of you singing a song</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Your academic history / report card</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The town or city you live in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6"/>
        <p:cNvGrpSpPr/>
        <p:nvPr/>
      </p:nvGrpSpPr>
      <p:grpSpPr>
        <a:xfrm>
          <a:off x="0" y="0"/>
          <a:ext cx="0" cy="0"/>
          <a:chOff x="0" y="0"/>
          <a:chExt cx="0" cy="0"/>
        </a:xfrm>
      </p:grpSpPr>
      <p:sp>
        <p:nvSpPr>
          <p:cNvPr id="447" name="Google Shape;447;p83"/>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2 - Activity</a:t>
            </a:r>
            <a:endParaRPr>
              <a:solidFill>
                <a:srgbClr val="FFFFFF"/>
              </a:solidFill>
            </a:endParaRPr>
          </a:p>
        </p:txBody>
      </p:sp>
      <p:pic>
        <p:nvPicPr>
          <p:cNvPr id="448" name="Google Shape;448;p83" descr="Privacy policies are massive, daunting legal documents that can be complicated to understand. We called a couple lawyers to get their best tips on how to understand privacy policies without spending hours breaking down each line. &#10;&#10;Subscribe: http://goo.gl/G5RXGs&#10;&#10;Like The Verge on Facebook: https://goo.gl/2P1aGc&#10;Follow on Twitter: https://goo.gl/XTWX61&#10;Follow on Instagram: https://goo.gl/7ZeLvX&#10;Read More: http://www.theverge.com&#10;Community guidelines: http://bit.ly/2D0hlAv&#10;&#10;Subscribe to Verge Science on YouTube, a new home base for our explorations into the future of science: http://bit.ly/2FqJZMl" title="How to read privacy policies like a lawyer">
            <a:hlinkClick r:id="rId4"/>
          </p:cNvPr>
          <p:cNvPicPr preferRelativeResize="0"/>
          <p:nvPr/>
        </p:nvPicPr>
        <p:blipFill>
          <a:blip r:embed="rId5">
            <a:alphaModFix/>
          </a:blip>
          <a:stretch>
            <a:fillRect/>
          </a:stretch>
        </p:blipFill>
        <p:spPr>
          <a:xfrm>
            <a:off x="1738500" y="607734"/>
            <a:ext cx="5667000" cy="4250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sp>
        <p:nvSpPr>
          <p:cNvPr id="453" name="Google Shape;453;p84"/>
          <p:cNvSpPr txBox="1"/>
          <p:nvPr/>
        </p:nvSpPr>
        <p:spPr>
          <a:xfrm>
            <a:off x="283050" y="520525"/>
            <a:ext cx="3837600" cy="41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Proxima Nova"/>
                <a:ea typeface="Proxima Nova"/>
                <a:cs typeface="Proxima Nova"/>
                <a:sym typeface="Proxima Nova"/>
              </a:rPr>
              <a:t>Pick a website or app of your own and complete the </a:t>
            </a:r>
            <a:r>
              <a:rPr lang="en" sz="1800" b="1">
                <a:latin typeface="Proxima Nova"/>
                <a:ea typeface="Proxima Nova"/>
                <a:cs typeface="Proxima Nova"/>
                <a:sym typeface="Proxima Nova"/>
              </a:rPr>
              <a:t>front page of the activity guide. </a:t>
            </a:r>
            <a:r>
              <a:rPr lang="en" sz="1800">
                <a:latin typeface="Proxima Nova"/>
                <a:ea typeface="Proxima Nova"/>
                <a:cs typeface="Proxima Nova"/>
                <a:sym typeface="Proxima Nova"/>
              </a:rPr>
              <a:t>We’ll do the back side next time.</a:t>
            </a:r>
            <a:endParaRPr sz="1800">
              <a:latin typeface="Proxima Nova"/>
              <a:ea typeface="Proxima Nova"/>
              <a:cs typeface="Proxima Nova"/>
              <a:sym typeface="Proxima Nova"/>
            </a:endParaRPr>
          </a:p>
          <a:p>
            <a:pPr marL="0" lvl="0" indent="0" algn="l" rtl="0">
              <a:spcBef>
                <a:spcPts val="0"/>
              </a:spcBef>
              <a:spcAft>
                <a:spcPts val="0"/>
              </a:spcAft>
              <a:buNone/>
            </a:pPr>
            <a:endParaRPr sz="1800" b="1">
              <a:latin typeface="Proxima Nova"/>
              <a:ea typeface="Proxima Nova"/>
              <a:cs typeface="Proxima Nova"/>
              <a:sym typeface="Proxima Nova"/>
            </a:endParaRPr>
          </a:p>
          <a:p>
            <a:pPr marL="0" lvl="0" indent="0" algn="l" rtl="0">
              <a:spcBef>
                <a:spcPts val="0"/>
              </a:spcBef>
              <a:spcAft>
                <a:spcPts val="0"/>
              </a:spcAft>
              <a:buNone/>
            </a:pPr>
            <a:r>
              <a:rPr lang="en" sz="1800">
                <a:latin typeface="Proxima Nova"/>
                <a:ea typeface="Proxima Nova"/>
                <a:cs typeface="Proxima Nova"/>
                <a:sym typeface="Proxima Nova"/>
              </a:rPr>
              <a:t>Some apps / services to consider:</a:t>
            </a:r>
            <a:endParaRPr sz="18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Education: Code.org, Khan Academy, Codecademy.com</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Social media: Facebook, Twitter, Instagram, Snapchat, Tik Tok</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Online store: Amazon, Target, Walmart</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Search: Google, Bing</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Maps: MapQuest, Yahoo Maps, Google Maps</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Productivity: MS Office Online, Google Docs</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Mail &amp; communication: Gmail, Hotmail, Yahoo Mail, Skype, Google Hangouts</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Streaming sites: Netflix, Spotify, Pandora</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Gaming sites: Steam, Xbox Live</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Banks and financial institutions: Chase, Citibank</a:t>
            </a:r>
            <a:endParaRPr sz="1200">
              <a:latin typeface="Proxima Nova"/>
              <a:ea typeface="Proxima Nova"/>
              <a:cs typeface="Proxima Nova"/>
              <a:sym typeface="Proxima Nova"/>
            </a:endParaRPr>
          </a:p>
          <a:p>
            <a:pPr marL="0" lvl="0" indent="0" algn="l" rtl="0">
              <a:spcBef>
                <a:spcPts val="0"/>
              </a:spcBef>
              <a:spcAft>
                <a:spcPts val="0"/>
              </a:spcAft>
              <a:buNone/>
            </a:pPr>
            <a:endParaRPr sz="1800">
              <a:latin typeface="Proxima Nova"/>
              <a:ea typeface="Proxima Nova"/>
              <a:cs typeface="Proxima Nova"/>
              <a:sym typeface="Proxima Nova"/>
            </a:endParaRPr>
          </a:p>
        </p:txBody>
      </p:sp>
      <p:sp>
        <p:nvSpPr>
          <p:cNvPr id="454" name="Google Shape;454;p84"/>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2 - Activity</a:t>
            </a:r>
            <a:endParaRPr>
              <a:solidFill>
                <a:srgbClr val="FFFFFF"/>
              </a:solidFill>
            </a:endParaRPr>
          </a:p>
        </p:txBody>
      </p:sp>
      <p:pic>
        <p:nvPicPr>
          <p:cNvPr id="455" name="Google Shape;455;p84"/>
          <p:cNvPicPr preferRelativeResize="0"/>
          <p:nvPr/>
        </p:nvPicPr>
        <p:blipFill>
          <a:blip r:embed="rId4">
            <a:alphaModFix/>
          </a:blip>
          <a:stretch>
            <a:fillRect/>
          </a:stretch>
        </p:blipFill>
        <p:spPr>
          <a:xfrm>
            <a:off x="4273050" y="962150"/>
            <a:ext cx="4718550" cy="337685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9"/>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86"/>
          <p:cNvPicPr preferRelativeResize="0"/>
          <p:nvPr/>
        </p:nvPicPr>
        <p:blipFill>
          <a:blip r:embed="rId3">
            <a:alphaModFix/>
          </a:blip>
          <a:stretch>
            <a:fillRect/>
          </a:stretch>
        </p:blipFill>
        <p:spPr>
          <a:xfrm>
            <a:off x="2182818" y="2783632"/>
            <a:ext cx="2035200" cy="2035200"/>
          </a:xfrm>
          <a:prstGeom prst="star16">
            <a:avLst>
              <a:gd name="adj" fmla="val 39699"/>
            </a:avLst>
          </a:prstGeom>
          <a:noFill/>
          <a:ln>
            <a:noFill/>
          </a:ln>
        </p:spPr>
      </p:pic>
      <p:sp>
        <p:nvSpPr>
          <p:cNvPr id="465" name="Google Shape;465;p86"/>
          <p:cNvSpPr txBox="1"/>
          <p:nvPr/>
        </p:nvSpPr>
        <p:spPr>
          <a:xfrm>
            <a:off x="2994365" y="3377810"/>
            <a:ext cx="625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D9EAD3"/>
                </a:solidFill>
                <a:latin typeface="Proxima Nova"/>
                <a:ea typeface="Proxima Nova"/>
                <a:cs typeface="Proxima Nova"/>
                <a:sym typeface="Proxima Nova"/>
              </a:rPr>
              <a:t>AP CSP</a:t>
            </a:r>
            <a:endParaRPr sz="1000" b="1">
              <a:solidFill>
                <a:srgbClr val="D9EAD3"/>
              </a:solidFill>
              <a:latin typeface="Proxima Nova"/>
              <a:ea typeface="Proxima Nova"/>
              <a:cs typeface="Proxima Nova"/>
              <a:sym typeface="Proxima Nova"/>
            </a:endParaRPr>
          </a:p>
          <a:p>
            <a:pPr marL="0" lvl="0" indent="0" algn="ctr" rtl="0">
              <a:spcBef>
                <a:spcPts val="0"/>
              </a:spcBef>
              <a:spcAft>
                <a:spcPts val="0"/>
              </a:spcAft>
              <a:buNone/>
            </a:pPr>
            <a:r>
              <a:rPr lang="en" sz="1000" b="1">
                <a:solidFill>
                  <a:srgbClr val="D9EAD3"/>
                </a:solidFill>
                <a:latin typeface="Proxima Nova"/>
                <a:ea typeface="Proxima Nova"/>
                <a:cs typeface="Proxima Nova"/>
                <a:sym typeface="Proxima Nova"/>
              </a:rPr>
              <a:t>Unit Journal</a:t>
            </a:r>
            <a:endParaRPr sz="1000" b="1">
              <a:solidFill>
                <a:srgbClr val="D9EAD3"/>
              </a:solidFill>
              <a:latin typeface="Proxima Nova"/>
              <a:ea typeface="Proxima Nova"/>
              <a:cs typeface="Proxima Nova"/>
              <a:sym typeface="Proxima Nova"/>
            </a:endParaRPr>
          </a:p>
        </p:txBody>
      </p:sp>
      <p:sp>
        <p:nvSpPr>
          <p:cNvPr id="466" name="Google Shape;466;p86"/>
          <p:cNvSpPr txBox="1"/>
          <p:nvPr/>
        </p:nvSpPr>
        <p:spPr>
          <a:xfrm>
            <a:off x="2922900" y="370600"/>
            <a:ext cx="3298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Montserrat"/>
                <a:ea typeface="Montserrat"/>
                <a:cs typeface="Montserrat"/>
                <a:sym typeface="Montserrat"/>
              </a:rPr>
              <a:t>Create a Cluster!</a:t>
            </a:r>
            <a:endParaRPr sz="3600">
              <a:solidFill>
                <a:schemeClr val="dk1"/>
              </a:solidFill>
              <a:latin typeface="Caveat Brush"/>
              <a:ea typeface="Caveat Brush"/>
              <a:cs typeface="Caveat Brush"/>
              <a:sym typeface="Caveat Brush"/>
            </a:endParaRPr>
          </a:p>
        </p:txBody>
      </p:sp>
      <p:sp>
        <p:nvSpPr>
          <p:cNvPr id="467" name="Google Shape;467;p86"/>
          <p:cNvSpPr txBox="1"/>
          <p:nvPr/>
        </p:nvSpPr>
        <p:spPr>
          <a:xfrm>
            <a:off x="4165875" y="2571750"/>
            <a:ext cx="4423500" cy="895800"/>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en" sz="3300">
                <a:solidFill>
                  <a:schemeClr val="dk1"/>
                </a:solidFill>
                <a:latin typeface="Caveat Brush"/>
                <a:ea typeface="Caveat Brush"/>
                <a:cs typeface="Caveat Brush"/>
                <a:sym typeface="Caveat Brush"/>
              </a:rPr>
              <a:t>Personally Identifiable Information</a:t>
            </a:r>
            <a:endParaRPr/>
          </a:p>
        </p:txBody>
      </p:sp>
      <p:sp>
        <p:nvSpPr>
          <p:cNvPr id="468" name="Google Shape;468;p86"/>
          <p:cNvSpPr txBox="1"/>
          <p:nvPr/>
        </p:nvSpPr>
        <p:spPr>
          <a:xfrm>
            <a:off x="890550" y="1157350"/>
            <a:ext cx="73629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lang="en" sz="1700" i="1">
                <a:solidFill>
                  <a:schemeClr val="dk1"/>
                </a:solidFill>
                <a:latin typeface="Proxima Nova"/>
                <a:ea typeface="Proxima Nova"/>
                <a:cs typeface="Proxima Nova"/>
                <a:sym typeface="Proxima Nova"/>
              </a:rPr>
              <a:t>word </a:t>
            </a:r>
            <a:r>
              <a:rPr lang="en" sz="1700">
                <a:solidFill>
                  <a:schemeClr val="dk1"/>
                </a:solidFill>
                <a:latin typeface="Proxima Nova"/>
                <a:ea typeface="Proxima Nova"/>
                <a:cs typeface="Proxima Nova"/>
                <a:sym typeface="Proxima Nova"/>
              </a:rPr>
              <a:t>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7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Start with the </a:t>
            </a:r>
            <a:r>
              <a:rPr lang="en" sz="1700" b="1" i="1">
                <a:solidFill>
                  <a:srgbClr val="7665A0"/>
                </a:solidFill>
                <a:latin typeface="Proxima Nova"/>
                <a:ea typeface="Proxima Nova"/>
                <a:cs typeface="Proxima Nova"/>
                <a:sym typeface="Proxima Nova"/>
              </a:rPr>
              <a:t>word</a:t>
            </a:r>
            <a:r>
              <a:rPr lang="en" sz="1700">
                <a:solidFill>
                  <a:schemeClr val="dk1"/>
                </a:solidFill>
                <a:latin typeface="Proxima Nova"/>
                <a:ea typeface="Proxima Nova"/>
                <a:cs typeface="Proxima Nova"/>
                <a:sym typeface="Proxima Nova"/>
              </a:rPr>
              <a:t>, your </a:t>
            </a:r>
            <a:r>
              <a:rPr lang="en" sz="1700" b="1" i="1">
                <a:solidFill>
                  <a:srgbClr val="7665A0"/>
                </a:solidFill>
                <a:latin typeface="Proxima Nova"/>
                <a:ea typeface="Proxima Nova"/>
                <a:cs typeface="Proxima Nova"/>
                <a:sym typeface="Proxima Nova"/>
              </a:rPr>
              <a:t>initial definition</a:t>
            </a:r>
            <a:r>
              <a:rPr lang="en" sz="1700">
                <a:solidFill>
                  <a:schemeClr val="dk1"/>
                </a:solidFill>
                <a:latin typeface="Proxima Nova"/>
                <a:ea typeface="Proxima Nova"/>
                <a:cs typeface="Proxima Nova"/>
                <a:sym typeface="Proxima Nova"/>
              </a:rPr>
              <a:t>, and a </a:t>
            </a:r>
            <a:r>
              <a:rPr lang="en" sz="1700" b="1" i="1">
                <a:solidFill>
                  <a:srgbClr val="7665A0"/>
                </a:solidFill>
                <a:latin typeface="Proxima Nova"/>
                <a:ea typeface="Proxima Nova"/>
                <a:cs typeface="Proxima Nova"/>
                <a:sym typeface="Proxima Nova"/>
              </a:rPr>
              <a:t>visual representation</a:t>
            </a:r>
            <a:r>
              <a:rPr lang="en" sz="1700">
                <a:solidFill>
                  <a:schemeClr val="dk1"/>
                </a:solidFill>
                <a:latin typeface="Proxima Nova"/>
                <a:ea typeface="Proxima Nova"/>
                <a:cs typeface="Proxima Nova"/>
                <a:sym typeface="Proxima Nova"/>
              </a:rPr>
              <a:t> of the word.</a:t>
            </a:r>
            <a:endParaRPr sz="1700">
              <a:solidFill>
                <a:schemeClr val="dk1"/>
              </a:solidFill>
              <a:latin typeface="Proxima Nova"/>
              <a:ea typeface="Proxima Nova"/>
              <a:cs typeface="Proxima Nova"/>
              <a:sym typeface="Proxima Nova"/>
            </a:endParaRPr>
          </a:p>
        </p:txBody>
      </p:sp>
      <p:pic>
        <p:nvPicPr>
          <p:cNvPr id="469" name="Google Shape;469;p86"/>
          <p:cNvPicPr preferRelativeResize="0"/>
          <p:nvPr/>
        </p:nvPicPr>
        <p:blipFill>
          <a:blip r:embed="rId4">
            <a:alphaModFix/>
          </a:blip>
          <a:stretch>
            <a:fillRect/>
          </a:stretch>
        </p:blipFill>
        <p:spPr>
          <a:xfrm>
            <a:off x="0" y="1235"/>
            <a:ext cx="9144001" cy="337930"/>
          </a:xfrm>
          <a:prstGeom prst="rect">
            <a:avLst/>
          </a:prstGeom>
          <a:noFill/>
          <a:ln>
            <a:noFill/>
          </a:ln>
        </p:spPr>
      </p:pic>
      <p:pic>
        <p:nvPicPr>
          <p:cNvPr id="470" name="Google Shape;470;p86"/>
          <p:cNvPicPr preferRelativeResize="0"/>
          <p:nvPr/>
        </p:nvPicPr>
        <p:blipFill>
          <a:blip r:embed="rId5">
            <a:alphaModFix/>
          </a:blip>
          <a:stretch>
            <a:fillRect/>
          </a:stretch>
        </p:blipFill>
        <p:spPr>
          <a:xfrm>
            <a:off x="21675" y="20375"/>
            <a:ext cx="3558125" cy="304275"/>
          </a:xfrm>
          <a:prstGeom prst="rect">
            <a:avLst/>
          </a:prstGeom>
          <a:noFill/>
          <a:ln>
            <a:noFill/>
          </a:ln>
        </p:spPr>
      </p:pic>
      <p:sp>
        <p:nvSpPr>
          <p:cNvPr id="471" name="Google Shape;471;p86"/>
          <p:cNvSpPr txBox="1"/>
          <p:nvPr/>
        </p:nvSpPr>
        <p:spPr>
          <a:xfrm>
            <a:off x="21675" y="-22169"/>
            <a:ext cx="2661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2 - Wrap Up</a:t>
            </a:r>
            <a:endParaRPr>
              <a:solidFill>
                <a:srgbClr val="FFFFFF"/>
              </a:solidFill>
            </a:endParaRPr>
          </a:p>
        </p:txBody>
      </p:sp>
      <p:pic>
        <p:nvPicPr>
          <p:cNvPr id="472" name="Google Shape;472;p86"/>
          <p:cNvPicPr preferRelativeResize="0"/>
          <p:nvPr/>
        </p:nvPicPr>
        <p:blipFill>
          <a:blip r:embed="rId6">
            <a:alphaModFix/>
          </a:blip>
          <a:stretch>
            <a:fillRect/>
          </a:stretch>
        </p:blipFill>
        <p:spPr>
          <a:xfrm flipH="1">
            <a:off x="4165875" y="3377788"/>
            <a:ext cx="2443650" cy="1209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6"/>
        <p:cNvGrpSpPr/>
        <p:nvPr/>
      </p:nvGrpSpPr>
      <p:grpSpPr>
        <a:xfrm>
          <a:off x="0" y="0"/>
          <a:ext cx="0" cy="0"/>
          <a:chOff x="0" y="0"/>
          <a:chExt cx="0" cy="0"/>
        </a:xfrm>
      </p:grpSpPr>
      <p:sp>
        <p:nvSpPr>
          <p:cNvPr id="477" name="Google Shape;477;p8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2 - Wrap Up</a:t>
            </a:r>
            <a:endParaRPr>
              <a:solidFill>
                <a:srgbClr val="FFFFFF"/>
              </a:solidFill>
            </a:endParaRPr>
          </a:p>
        </p:txBody>
      </p:sp>
      <p:sp>
        <p:nvSpPr>
          <p:cNvPr id="478" name="Google Shape;478;p87"/>
          <p:cNvSpPr txBox="1"/>
          <p:nvPr/>
        </p:nvSpPr>
        <p:spPr>
          <a:xfrm>
            <a:off x="165725" y="399350"/>
            <a:ext cx="8908500" cy="45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Proxima Nova"/>
                <a:ea typeface="Proxima Nova"/>
                <a:cs typeface="Proxima Nova"/>
                <a:sym typeface="Proxima Nova"/>
              </a:rPr>
              <a:t>Key Takeaways</a:t>
            </a:r>
            <a:endParaRPr sz="2000" b="1">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600">
              <a:solidFill>
                <a:schemeClr val="dk1"/>
              </a:solidFill>
              <a:latin typeface="Proxima Nova"/>
              <a:ea typeface="Proxima Nova"/>
              <a:cs typeface="Proxima Nova"/>
              <a:sym typeface="Proxima Nova"/>
            </a:endParaRPr>
          </a:p>
          <a:p>
            <a:pPr marL="457200" lvl="0" indent="-317500" algn="l" rtl="0">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Personally Identifiable Information (PII):</a:t>
            </a:r>
            <a:r>
              <a:rPr lang="en">
                <a:solidFill>
                  <a:schemeClr val="dk1"/>
                </a:solidFill>
                <a:latin typeface="Proxima Nova"/>
                <a:ea typeface="Proxima Nova"/>
                <a:cs typeface="Proxima Nova"/>
                <a:sym typeface="Proxima Nova"/>
              </a:rPr>
              <a:t> information about an individual that identifies, links, relates, or describes them.</a:t>
            </a:r>
            <a:endParaRPr>
              <a:solidFill>
                <a:schemeClr val="dk1"/>
              </a:solidFill>
              <a:latin typeface="Proxima Nova"/>
              <a:ea typeface="Proxima Nova"/>
              <a:cs typeface="Proxima Nova"/>
              <a:sym typeface="Proxima Nova"/>
            </a:endParaRPr>
          </a:p>
          <a:p>
            <a:pPr marL="45720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457200" lvl="0"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Technology enables the collection, use, and exploitation of information about, by and for individuals, groups, and institutions. Geolocation, cookies, and browsing history can all be used to create knowledge about an individual. Most digital technology needs some kind of PII to work (for example street navigation needs to know your location or PII stored online to simplify making online purchases). </a:t>
            </a:r>
            <a:endParaRPr>
              <a:solidFill>
                <a:schemeClr val="dk1"/>
              </a:solidFill>
              <a:latin typeface="Proxima Nova"/>
              <a:ea typeface="Proxima Nova"/>
              <a:cs typeface="Proxima Nova"/>
              <a:sym typeface="Proxima Nova"/>
            </a:endParaRPr>
          </a:p>
          <a:p>
            <a:pPr marL="45720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457200" lvl="0"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Other times websites collect more data to improve their services.</a:t>
            </a:r>
            <a:endParaRPr>
              <a:solidFill>
                <a:schemeClr val="dk1"/>
              </a:solidFill>
              <a:latin typeface="Proxima Nova"/>
              <a:ea typeface="Proxima Nova"/>
              <a:cs typeface="Proxima Nova"/>
              <a:sym typeface="Proxima Nova"/>
            </a:endParaRPr>
          </a:p>
          <a:p>
            <a:pPr marL="45720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457200" lvl="0"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Many services and websites collect information (like your browser history) that can be used to advertise to you by creating detailed profiles of who you are and what you like. Search engines also can record and maintain a history of searches made by users. This information can be used to suggest websites or for for targeted marketing.</a:t>
            </a:r>
            <a:endParaRPr>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457200" lvl="0"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Once data is made digital, and especially once it's shared online, it's much harder to control. </a:t>
            </a:r>
            <a:endParaRPr>
              <a:solidFill>
                <a:schemeClr val="dk1"/>
              </a:solidFill>
              <a:latin typeface="Proxima Nova"/>
              <a:ea typeface="Proxima Nova"/>
              <a:cs typeface="Proxima Nova"/>
              <a:sym typeface="Proxima Nova"/>
            </a:endParaRPr>
          </a:p>
          <a:p>
            <a:pPr marL="45720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457200" lvl="0"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PII can be used to steal the identity of a person, or stalk them online. Information that is often posted on social media can be combined to create a profile on you. </a:t>
            </a:r>
            <a:endParaRPr>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sp>
        <p:nvSpPr>
          <p:cNvPr id="483" name="Google Shape;483;p88"/>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3</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The Value of Privacy</a:t>
            </a:r>
            <a:endParaRPr sz="3600" b="1">
              <a:solidFill>
                <a:srgbClr val="FFFFFF"/>
              </a:solidFill>
              <a:latin typeface="Proxima Nova"/>
              <a:ea typeface="Proxima Nova"/>
              <a:cs typeface="Proxima Nova"/>
              <a:sym typeface="Proxima Nova"/>
            </a:endParaRPr>
          </a:p>
        </p:txBody>
      </p:sp>
      <p:pic>
        <p:nvPicPr>
          <p:cNvPr id="484" name="Google Shape;484;p88"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485" name="Google Shape;485;p88"/>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9"/>
        <p:cNvGrpSpPr/>
        <p:nvPr/>
      </p:nvGrpSpPr>
      <p:grpSpPr>
        <a:xfrm>
          <a:off x="0" y="0"/>
          <a:ext cx="0" cy="0"/>
          <a:chOff x="0" y="0"/>
          <a:chExt cx="0" cy="0"/>
        </a:xfrm>
      </p:grpSpPr>
      <p:sp>
        <p:nvSpPr>
          <p:cNvPr id="490" name="Google Shape;490;p89"/>
          <p:cNvSpPr txBox="1"/>
          <p:nvPr/>
        </p:nvSpPr>
        <p:spPr>
          <a:xfrm>
            <a:off x="523500" y="684400"/>
            <a:ext cx="8097000" cy="42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a:t>
            </a:r>
            <a:r>
              <a:rPr lang="en" sz="3000">
                <a:latin typeface="Proxima Nova"/>
                <a:ea typeface="Proxima Nova"/>
                <a:cs typeface="Proxima Nova"/>
                <a:sym typeface="Proxima Nova"/>
              </a:rPr>
              <a:t> </a:t>
            </a:r>
            <a:endParaRPr sz="3000">
              <a:latin typeface="Proxima Nova"/>
              <a:ea typeface="Proxima Nova"/>
              <a:cs typeface="Proxima Nova"/>
              <a:sym typeface="Proxima Nova"/>
            </a:endParaRPr>
          </a:p>
          <a:p>
            <a:pPr marL="0" lvl="0" indent="0" algn="ctr" rtl="0">
              <a:spcBef>
                <a:spcPts val="0"/>
              </a:spcBef>
              <a:spcAft>
                <a:spcPts val="0"/>
              </a:spcAft>
              <a:buNone/>
            </a:pP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Review your activity guide from last class. Remind yourself what your privacy concerns were for the app / website you chose.</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p:txBody>
      </p:sp>
      <p:sp>
        <p:nvSpPr>
          <p:cNvPr id="491" name="Google Shape;491;p89"/>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3 - Warm Up</a:t>
            </a:r>
            <a:endParaRPr>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5"/>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9"/>
        <p:cNvGrpSpPr/>
        <p:nvPr/>
      </p:nvGrpSpPr>
      <p:grpSpPr>
        <a:xfrm>
          <a:off x="0" y="0"/>
          <a:ext cx="0" cy="0"/>
          <a:chOff x="0" y="0"/>
          <a:chExt cx="0" cy="0"/>
        </a:xfrm>
      </p:grpSpPr>
      <p:sp>
        <p:nvSpPr>
          <p:cNvPr id="500" name="Google Shape;500;p91"/>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3 - Activity</a:t>
            </a:r>
            <a:endParaRPr>
              <a:solidFill>
                <a:srgbClr val="FFFFFF"/>
              </a:solidFill>
            </a:endParaRPr>
          </a:p>
        </p:txBody>
      </p:sp>
      <p:sp>
        <p:nvSpPr>
          <p:cNvPr id="501" name="Google Shape;501;p91"/>
          <p:cNvSpPr txBox="1"/>
          <p:nvPr/>
        </p:nvSpPr>
        <p:spPr>
          <a:xfrm>
            <a:off x="523500" y="684400"/>
            <a:ext cx="8097000" cy="42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Proxima Nova"/>
                <a:ea typeface="Proxima Nova"/>
                <a:cs typeface="Proxima Nova"/>
                <a:sym typeface="Proxima Nova"/>
              </a:rPr>
              <a:t>Prompt:</a:t>
            </a:r>
            <a:r>
              <a:rPr lang="en" sz="3000">
                <a:latin typeface="Proxima Nova"/>
                <a:ea typeface="Proxima Nova"/>
                <a:cs typeface="Proxima Nova"/>
                <a:sym typeface="Proxima Nova"/>
              </a:rPr>
              <a:t> As we watch the following video on facial recognition takes notes on:</a:t>
            </a:r>
            <a:endParaRPr sz="3000">
              <a:latin typeface="Proxima Nova"/>
              <a:ea typeface="Proxima Nova"/>
              <a:cs typeface="Proxima Nova"/>
              <a:sym typeface="Proxima Nova"/>
            </a:endParaRPr>
          </a:p>
          <a:p>
            <a:pPr marL="457200" lvl="0" indent="-419100" algn="l" rtl="0">
              <a:spcBef>
                <a:spcPts val="0"/>
              </a:spcBef>
              <a:spcAft>
                <a:spcPts val="0"/>
              </a:spcAft>
              <a:buSzPts val="3000"/>
              <a:buFont typeface="Proxima Nova"/>
              <a:buChar char="●"/>
            </a:pPr>
            <a:r>
              <a:rPr lang="en" sz="3000">
                <a:latin typeface="Proxima Nova"/>
                <a:ea typeface="Proxima Nova"/>
                <a:cs typeface="Proxima Nova"/>
                <a:sym typeface="Proxima Nova"/>
              </a:rPr>
              <a:t>What are the benefits of the technology? What does it make more convenient / fun?</a:t>
            </a:r>
            <a:endParaRPr sz="3000">
              <a:latin typeface="Proxima Nova"/>
              <a:ea typeface="Proxima Nova"/>
              <a:cs typeface="Proxima Nova"/>
              <a:sym typeface="Proxima Nova"/>
            </a:endParaRPr>
          </a:p>
          <a:p>
            <a:pPr marL="457200" lvl="0" indent="-419100" algn="l" rtl="0">
              <a:spcBef>
                <a:spcPts val="0"/>
              </a:spcBef>
              <a:spcAft>
                <a:spcPts val="0"/>
              </a:spcAft>
              <a:buSzPts val="3000"/>
              <a:buFont typeface="Proxima Nova"/>
              <a:buChar char="●"/>
            </a:pPr>
            <a:r>
              <a:rPr lang="en" sz="3000">
                <a:latin typeface="Proxima Nova"/>
                <a:ea typeface="Proxima Nova"/>
                <a:cs typeface="Proxima Nova"/>
                <a:sym typeface="Proxima Nova"/>
              </a:rPr>
              <a:t>What are the privacy concerns that arise?</a:t>
            </a:r>
            <a:endParaRPr sz="3000">
              <a:latin typeface="Proxima Nova"/>
              <a:ea typeface="Proxima Nova"/>
              <a:cs typeface="Proxima Nova"/>
              <a:sym typeface="Proxima Nova"/>
            </a:endParaRPr>
          </a:p>
          <a:p>
            <a:pPr marL="457200" lvl="0" indent="-419100" algn="l" rtl="0">
              <a:spcBef>
                <a:spcPts val="0"/>
              </a:spcBef>
              <a:spcAft>
                <a:spcPts val="0"/>
              </a:spcAft>
              <a:buSzPts val="3000"/>
              <a:buFont typeface="Proxima Nova"/>
              <a:buChar char="●"/>
            </a:pPr>
            <a:r>
              <a:rPr lang="en" sz="3000">
                <a:latin typeface="Proxima Nova"/>
                <a:ea typeface="Proxima Nova"/>
                <a:cs typeface="Proxima Nova"/>
                <a:sym typeface="Proxima Nova"/>
              </a:rPr>
              <a:t>Why would governments or businesses be interested in this technology?</a:t>
            </a:r>
            <a:endParaRPr sz="3000">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5"/>
        <p:cNvGrpSpPr/>
        <p:nvPr/>
      </p:nvGrpSpPr>
      <p:grpSpPr>
        <a:xfrm>
          <a:off x="0" y="0"/>
          <a:ext cx="0" cy="0"/>
          <a:chOff x="0" y="0"/>
          <a:chExt cx="0" cy="0"/>
        </a:xfrm>
      </p:grpSpPr>
      <p:sp>
        <p:nvSpPr>
          <p:cNvPr id="506" name="Google Shape;506;p92"/>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3 - Activity</a:t>
            </a:r>
            <a:endParaRPr>
              <a:solidFill>
                <a:srgbClr val="FFFFFF"/>
              </a:solidFill>
            </a:endParaRPr>
          </a:p>
        </p:txBody>
      </p:sp>
      <p:pic>
        <p:nvPicPr>
          <p:cNvPr id="507" name="Google Shape;507;p92" descr="In today’s digital world, privacy is something that is getting harder and harder to protect. But what if simply scanning your face provides enough information to track you and learn your habits?&#10;&#10;TEACHERS: Get your students in the discussion on KQED Learn, a safe place for middle and high school students to investigate controversial topics and share their voices. https://learn.kqed.org/topics/&#10;&#10;Facial recognition is creeping more and more into our daily lives. Facebook and Google use it for autotagging photos. Snapchat uses it to create hilarious filters. And Apple’s new iPhone will allow you to use your face to unlock your phone. But this same technology can be used by governments and companies to learn as much as they can about you.&#10;&#10;Governments and law enforcement are using facial recognition right now. In the US, there are an estimated 60 million surveillance cameras, meaning there’s a pretty good chance that our faces are being digitally captured every day. In US airports, facial scans are checked against photos stored in police databases. In fact, if you’re an adult in the US, there is a 50/50 chance that your photo is stored in a police database, even if you’ve never been arrested or charged with a crime.&#10;&#10;ABOVE THE NOISE is a show that cuts through the hype and investigates the research behind controversial and trending topics in the news. Hosted by Myles Bess.&#10;&#10;*NEW VIDEOS EVERY OTHER WEDNESDAY*&#10;&#10;SUBSCRIBE by clicking the RED BUTTON above.&#10;Follow us on Instagram @kqedabovethenoise&#10;&#10;Facial recognition is also about making money. When you and your friends are auto-tagged when you upload a photo to Google or Facebook, that’s one more data point that companies can use to track what you do online, what you like, and what you buy. Companies are willing to pay BIG money for this info.&#10;&#10;What is facial recognition?&#10;A biometric method of identifying an individual by comparing a digital image data with the stored record for that person.&#10;&#10;SOURCES:&#10;Facial recognition is increasingly common, but how does it work?&#10;https://www.salon.com/2017/04/22/facial-recognition-is-increasingly-common-but-how-does-it-work_partner/&#10;&#10;Facial Recognition May Boost Airport Security But Raises Privacy Worries&#10;https://www.npr.org/sections/alltechconsidered/2017/06/26/534131967/facial-recognition-may-boost-airport-security-but-raises-privacy-worries&#10;&#10;Half of All American Adults are in a Police Face Recognition Database&#10;https://www.law.georgetown.edu/news/press-releases/half-of-all-american-adults-are-in-a-police-face-recognition-database-new-report-finds.cfm&#10;&#10;China Shames Jaywalkers Through Facial Recognition&#10;https://phys.org/news/2017-06-china-shames-jaywalkers-facial-recognition.html&#10;&#10;Moscow Deploys Facial Recognition to Spy on Citizens in Streets&#10;https://www.bloomberg.com/news/articles/2017-09-28/moscow-deploys-facial-recognition-to-spy-on-citizens-in-streets&#10;&#10;Disguised Face Identification (DFI) with Facial KeyPoints using Spatial Fusion Convolutional Network&#10;https://arxiv.org/pdf/1708.09317v1.pdf&#10;&#10;Facebook and Google predicted to make $106 billion from advertising&#10;https://www.cnbc.com/2017/03/21/facebook-and-google-ad-youtube-make-advertising-in-2017.html&#10;&#10;Walmart's Facial Recognition Tech Would Overstep Boundaries&#10;https://www.forbes.com/sites/retailwire/2017/07/27/walmarts-facial-recognition-tech-would-overstep-boundaries/#473627c745f8&#10;&#10;Facial Recognition Technology Is Big Business — And It's Coming For You&#10;https://news.vice.com/article/facial-recognition-technology-is-big-business-and-its-coming-for-you&#10;&#10;FOR EDUCATORS&#10;KQED Learn https://learn.kqed.org  &#10;KQED Teach https://teach.kqed.org &#10;KQED Education https://ww2.kqed.org/education &#10;https://www.facebook.com/KQEDEducation &#10;https://twitter.com/KQEDedspace &#10;https://www.instagram.com/kqededucation &#10;&#10;About KQED&#10;KQED, an NPR and PBS affiliate in San Francisco, CA, serves Northern California and beyond with a public-supported alternative to commercial TV, Radio, and web media. Funding for Above the Noise is provided in part by the Corporation for Public Broadcasting, Silver Giving Foundation, Stuart Foundation, and William and Flora Hewlett Foundation." title="Facial Recognition: Is It Invading Your Privacy?">
            <a:hlinkClick r:id="rId4"/>
          </p:cNvPr>
          <p:cNvPicPr preferRelativeResize="0"/>
          <p:nvPr/>
        </p:nvPicPr>
        <p:blipFill>
          <a:blip r:embed="rId5">
            <a:alphaModFix/>
          </a:blip>
          <a:stretch>
            <a:fillRect/>
          </a:stretch>
        </p:blipFill>
        <p:spPr>
          <a:xfrm>
            <a:off x="1655613" y="611825"/>
            <a:ext cx="5832775" cy="437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57"/>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1 - Warm Up</a:t>
            </a:r>
            <a:endParaRPr>
              <a:solidFill>
                <a:srgbClr val="FFFFFF"/>
              </a:solidFill>
            </a:endParaRPr>
          </a:p>
        </p:txBody>
      </p:sp>
      <p:sp>
        <p:nvSpPr>
          <p:cNvPr id="226" name="Google Shape;226;p57"/>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id="227" name="Google Shape;227;p57"/>
          <p:cNvPicPr preferRelativeResize="0"/>
          <p:nvPr/>
        </p:nvPicPr>
        <p:blipFill rotWithShape="1">
          <a:blip r:embed="rId4">
            <a:alphaModFix/>
          </a:blip>
          <a:srcRect b="20236"/>
          <a:stretch/>
        </p:blipFill>
        <p:spPr>
          <a:xfrm>
            <a:off x="0" y="1848037"/>
            <a:ext cx="9144000" cy="3295462"/>
          </a:xfrm>
          <a:prstGeom prst="rect">
            <a:avLst/>
          </a:prstGeom>
          <a:noFill/>
          <a:ln>
            <a:noFill/>
          </a:ln>
        </p:spPr>
      </p:pic>
      <p:sp>
        <p:nvSpPr>
          <p:cNvPr id="228" name="Google Shape;228;p57"/>
          <p:cNvSpPr txBox="1"/>
          <p:nvPr/>
        </p:nvSpPr>
        <p:spPr>
          <a:xfrm>
            <a:off x="518550" y="672625"/>
            <a:ext cx="8106900" cy="35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7200">
                <a:solidFill>
                  <a:schemeClr val="dk1"/>
                </a:solidFill>
                <a:latin typeface="Montserrat"/>
                <a:ea typeface="Montserrat"/>
                <a:cs typeface="Montserrat"/>
                <a:sym typeface="Montserrat"/>
              </a:rPr>
              <a:t>Future School Convention</a:t>
            </a:r>
            <a:endParaRPr sz="7200">
              <a:solidFill>
                <a:schemeClr val="dk1"/>
              </a:solidFill>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1"/>
        <p:cNvGrpSpPr/>
        <p:nvPr/>
      </p:nvGrpSpPr>
      <p:grpSpPr>
        <a:xfrm>
          <a:off x="0" y="0"/>
          <a:ext cx="0" cy="0"/>
          <a:chOff x="0" y="0"/>
          <a:chExt cx="0" cy="0"/>
        </a:xfrm>
      </p:grpSpPr>
      <p:sp>
        <p:nvSpPr>
          <p:cNvPr id="512" name="Google Shape;512;p93"/>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3 - Activity</a:t>
            </a:r>
            <a:endParaRPr>
              <a:solidFill>
                <a:srgbClr val="FFFFFF"/>
              </a:solidFill>
            </a:endParaRPr>
          </a:p>
        </p:txBody>
      </p:sp>
      <p:sp>
        <p:nvSpPr>
          <p:cNvPr id="513" name="Google Shape;513;p93"/>
          <p:cNvSpPr txBox="1"/>
          <p:nvPr/>
        </p:nvSpPr>
        <p:spPr>
          <a:xfrm>
            <a:off x="523500" y="684400"/>
            <a:ext cx="8097000" cy="42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Share notes with a partner:</a:t>
            </a:r>
            <a:endParaRPr sz="2400" b="1">
              <a:latin typeface="Proxima Nova"/>
              <a:ea typeface="Proxima Nova"/>
              <a:cs typeface="Proxima Nova"/>
              <a:sym typeface="Proxima Nova"/>
            </a:endParaRPr>
          </a:p>
          <a:p>
            <a:pPr marL="457200" lvl="0" indent="-381000" algn="l" rtl="0">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What are the benefits of the technology? What does it make more convenient / fun?</a:t>
            </a:r>
            <a:endParaRPr sz="2400">
              <a:solidFill>
                <a:schemeClr val="dk1"/>
              </a:solidFill>
              <a:latin typeface="Proxima Nova"/>
              <a:ea typeface="Proxima Nova"/>
              <a:cs typeface="Proxima Nova"/>
              <a:sym typeface="Proxima Nova"/>
            </a:endParaRPr>
          </a:p>
          <a:p>
            <a:pPr marL="457200" lvl="0" indent="-381000" algn="l" rtl="0">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What are the privacy concerns that arise?</a:t>
            </a:r>
            <a:endParaRPr sz="2400">
              <a:solidFill>
                <a:schemeClr val="dk1"/>
              </a:solidFill>
              <a:latin typeface="Proxima Nova"/>
              <a:ea typeface="Proxima Nova"/>
              <a:cs typeface="Proxima Nova"/>
              <a:sym typeface="Proxima Nova"/>
            </a:endParaRPr>
          </a:p>
          <a:p>
            <a:pPr marL="457200" lvl="0" indent="-381000" algn="l" rtl="0">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Why would governments or businesses be interested in this technology?</a:t>
            </a:r>
            <a:endParaRPr sz="2400">
              <a:solidFill>
                <a:schemeClr val="dk1"/>
              </a:solidFill>
              <a:latin typeface="Proxima Nova"/>
              <a:ea typeface="Proxima Nova"/>
              <a:cs typeface="Proxima Nova"/>
              <a:sym typeface="Proxima Nova"/>
            </a:endParaRPr>
          </a:p>
          <a:p>
            <a:pPr marL="457200" lvl="0" indent="0" algn="l" rtl="0">
              <a:spcBef>
                <a:spcPts val="0"/>
              </a:spcBef>
              <a:spcAft>
                <a:spcPts val="0"/>
              </a:spcAft>
              <a:buNone/>
            </a:pPr>
            <a:endParaRPr sz="24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2400" b="1">
                <a:latin typeface="Proxima Nova"/>
                <a:ea typeface="Proxima Nova"/>
                <a:cs typeface="Proxima Nova"/>
                <a:sym typeface="Proxima Nova"/>
              </a:rPr>
              <a:t>Discuss:</a:t>
            </a:r>
            <a:r>
              <a:rPr lang="en" sz="2400">
                <a:latin typeface="Proxima Nova"/>
                <a:ea typeface="Proxima Nova"/>
                <a:cs typeface="Proxima Nova"/>
                <a:sym typeface="Proxima Nova"/>
              </a:rPr>
              <a:t> Do you believe the privacy risks posed by facial recognition technology outweigh the benefits/convenience?</a:t>
            </a:r>
            <a:endParaRPr sz="2400">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sp>
        <p:nvSpPr>
          <p:cNvPr id="518" name="Google Shape;518;p94"/>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3 - Activity</a:t>
            </a:r>
            <a:endParaRPr>
              <a:solidFill>
                <a:srgbClr val="FFFFFF"/>
              </a:solidFill>
            </a:endParaRPr>
          </a:p>
        </p:txBody>
      </p:sp>
      <p:sp>
        <p:nvSpPr>
          <p:cNvPr id="519" name="Google Shape;519;p94"/>
          <p:cNvSpPr txBox="1"/>
          <p:nvPr/>
        </p:nvSpPr>
        <p:spPr>
          <a:xfrm>
            <a:off x="523500" y="684400"/>
            <a:ext cx="8097000" cy="42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Prompt:</a:t>
            </a:r>
            <a:r>
              <a:rPr lang="en" sz="2400">
                <a:latin typeface="Proxima Nova"/>
                <a:ea typeface="Proxima Nova"/>
                <a:cs typeface="Proxima Nova"/>
                <a:sym typeface="Proxima Nova"/>
              </a:rPr>
              <a:t> As we watch the following video on location data, take notes on the following:</a:t>
            </a:r>
            <a:endParaRPr sz="24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What kind of data is being collected and shared?</a:t>
            </a: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Who is the “third party” in this situation? </a:t>
            </a:r>
            <a:endParaRPr sz="2400">
              <a:latin typeface="Proxima Nova"/>
              <a:ea typeface="Proxima Nova"/>
              <a:cs typeface="Proxima Nova"/>
              <a:sym typeface="Proxima Nova"/>
            </a:endParaRPr>
          </a:p>
          <a:p>
            <a:pPr marL="457200" lvl="0" indent="-381000" algn="l" rtl="0">
              <a:spcBef>
                <a:spcPts val="0"/>
              </a:spcBef>
              <a:spcAft>
                <a:spcPts val="0"/>
              </a:spcAft>
              <a:buSzPts val="2400"/>
              <a:buFont typeface="Proxima Nova"/>
              <a:buChar char="●"/>
            </a:pPr>
            <a:r>
              <a:rPr lang="en" sz="2400">
                <a:latin typeface="Proxima Nova"/>
                <a:ea typeface="Proxima Nova"/>
                <a:cs typeface="Proxima Nova"/>
                <a:sym typeface="Proxima Nova"/>
              </a:rPr>
              <a:t>Why is this a tradeoff between privacy and security?</a:t>
            </a:r>
            <a:endParaRPr sz="2400">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3"/>
        <p:cNvGrpSpPr/>
        <p:nvPr/>
      </p:nvGrpSpPr>
      <p:grpSpPr>
        <a:xfrm>
          <a:off x="0" y="0"/>
          <a:ext cx="0" cy="0"/>
          <a:chOff x="0" y="0"/>
          <a:chExt cx="0" cy="0"/>
        </a:xfrm>
      </p:grpSpPr>
      <p:sp>
        <p:nvSpPr>
          <p:cNvPr id="524" name="Google Shape;524;p95"/>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3 - Activity</a:t>
            </a:r>
            <a:endParaRPr>
              <a:solidFill>
                <a:srgbClr val="FFFFFF"/>
              </a:solidFill>
            </a:endParaRPr>
          </a:p>
        </p:txBody>
      </p:sp>
      <p:pic>
        <p:nvPicPr>
          <p:cNvPr id="525" name="Google Shape;525;p95" descr="The Supreme Court just ruled that cops need a search warrant to get information about where people have been from their cell phones.&#10;&#10;The 5-4 decision, written by Chief Justice John Roberts, sets a strong legal limit on how much of your digital data the government can access. But the justices also stressed that these limits apply only to the type of data at question in the case: historical location information. The justices made clear they weren’t weighing in on real-time location records or data related to foreign affairs or national security.&#10;&#10;Even so, the ruling is a strong rebuke of the government's encroachment on technological advances.&#10;&#10;Subscribe to VICE News here: http://bit.ly/Subscribe-to-VICE-News&#10;&#10;Check out VICE News for more: http://vicenews.com&#10;&#10;Follow VICE News here:&#10;Facebook: https://www.facebook.com/vicenews&#10;Twitter: https://twitter.com/vicenews&#10;Tumblr: http://vicenews.tumblr.com/&#10;Instagram: http://instagram.com/vicenews&#10;More videos from the VICE network: https://www.fb.com/vicevideo" title="Cops Need A Warrant To Search Your Cell Phone’s Location History, Supreme Court Rules">
            <a:hlinkClick r:id="rId4"/>
          </p:cNvPr>
          <p:cNvPicPr preferRelativeResize="0"/>
          <p:nvPr/>
        </p:nvPicPr>
        <p:blipFill>
          <a:blip r:embed="rId5">
            <a:alphaModFix/>
          </a:blip>
          <a:stretch>
            <a:fillRect/>
          </a:stretch>
        </p:blipFill>
        <p:spPr>
          <a:xfrm>
            <a:off x="1867400" y="680600"/>
            <a:ext cx="5409200" cy="4056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9"/>
        <p:cNvGrpSpPr/>
        <p:nvPr/>
      </p:nvGrpSpPr>
      <p:grpSpPr>
        <a:xfrm>
          <a:off x="0" y="0"/>
          <a:ext cx="0" cy="0"/>
          <a:chOff x="0" y="0"/>
          <a:chExt cx="0" cy="0"/>
        </a:xfrm>
      </p:grpSpPr>
      <p:sp>
        <p:nvSpPr>
          <p:cNvPr id="530" name="Google Shape;530;p96"/>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3 - Activity</a:t>
            </a:r>
            <a:endParaRPr>
              <a:solidFill>
                <a:srgbClr val="FFFFFF"/>
              </a:solidFill>
            </a:endParaRPr>
          </a:p>
        </p:txBody>
      </p:sp>
      <p:sp>
        <p:nvSpPr>
          <p:cNvPr id="531" name="Google Shape;531;p96"/>
          <p:cNvSpPr txBox="1"/>
          <p:nvPr/>
        </p:nvSpPr>
        <p:spPr>
          <a:xfrm>
            <a:off x="523500" y="684400"/>
            <a:ext cx="8097000" cy="42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Share notes with a partner:</a:t>
            </a:r>
            <a:endParaRPr sz="2400" b="1">
              <a:latin typeface="Proxima Nova"/>
              <a:ea typeface="Proxima Nova"/>
              <a:cs typeface="Proxima Nova"/>
              <a:sym typeface="Proxima Nova"/>
            </a:endParaRPr>
          </a:p>
          <a:p>
            <a:pPr marL="457200" lvl="0" indent="-381000" algn="l" rtl="0">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What kind of data is this question about?</a:t>
            </a:r>
            <a:endParaRPr sz="2400">
              <a:solidFill>
                <a:schemeClr val="dk1"/>
              </a:solidFill>
              <a:latin typeface="Proxima Nova"/>
              <a:ea typeface="Proxima Nova"/>
              <a:cs typeface="Proxima Nova"/>
              <a:sym typeface="Proxima Nova"/>
            </a:endParaRPr>
          </a:p>
          <a:p>
            <a:pPr marL="457200" lvl="0" indent="-381000" algn="l" rtl="0">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Who is the “third party” in this situation? Why does it matter that a “third party” had the data?</a:t>
            </a:r>
            <a:endParaRPr sz="2400">
              <a:solidFill>
                <a:schemeClr val="dk1"/>
              </a:solidFill>
              <a:latin typeface="Proxima Nova"/>
              <a:ea typeface="Proxima Nova"/>
              <a:cs typeface="Proxima Nova"/>
              <a:sym typeface="Proxima Nova"/>
            </a:endParaRPr>
          </a:p>
          <a:p>
            <a:pPr marL="457200" lvl="0" indent="-381000" algn="l" rtl="0">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Why is this a tradeoff between privacy and security?</a:t>
            </a:r>
            <a:endParaRPr sz="2400">
              <a:solidFill>
                <a:schemeClr val="dk1"/>
              </a:solidFill>
              <a:latin typeface="Proxima Nova"/>
              <a:ea typeface="Proxima Nova"/>
              <a:cs typeface="Proxima Nova"/>
              <a:sym typeface="Proxima Nova"/>
            </a:endParaRPr>
          </a:p>
          <a:p>
            <a:pPr marL="457200" lvl="0" indent="0" algn="l" rtl="0">
              <a:spcBef>
                <a:spcPts val="0"/>
              </a:spcBef>
              <a:spcAft>
                <a:spcPts val="0"/>
              </a:spcAft>
              <a:buNone/>
            </a:pPr>
            <a:endParaRPr sz="24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2400" b="1">
                <a:latin typeface="Proxima Nova"/>
                <a:ea typeface="Proxima Nova"/>
                <a:cs typeface="Proxima Nova"/>
                <a:sym typeface="Proxima Nova"/>
              </a:rPr>
              <a:t>Discuss:</a:t>
            </a:r>
            <a:r>
              <a:rPr lang="en" sz="2400">
                <a:latin typeface="Proxima Nova"/>
                <a:ea typeface="Proxima Nova"/>
                <a:cs typeface="Proxima Nova"/>
                <a:sym typeface="Proxima Nova"/>
              </a:rPr>
              <a:t> Do you agree with the Supreme Court’s ruling? Do you think it should apply to other kinds of data?</a:t>
            </a:r>
            <a:endParaRPr sz="2400">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5"/>
        <p:cNvGrpSpPr/>
        <p:nvPr/>
      </p:nvGrpSpPr>
      <p:grpSpPr>
        <a:xfrm>
          <a:off x="0" y="0"/>
          <a:ext cx="0" cy="0"/>
          <a:chOff x="0" y="0"/>
          <a:chExt cx="0" cy="0"/>
        </a:xfrm>
      </p:grpSpPr>
      <p:sp>
        <p:nvSpPr>
          <p:cNvPr id="536" name="Google Shape;536;p9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3 - Activity</a:t>
            </a:r>
            <a:endParaRPr>
              <a:solidFill>
                <a:srgbClr val="FFFFFF"/>
              </a:solidFill>
            </a:endParaRPr>
          </a:p>
        </p:txBody>
      </p:sp>
      <p:sp>
        <p:nvSpPr>
          <p:cNvPr id="537" name="Google Shape;537;p97"/>
          <p:cNvSpPr txBox="1"/>
          <p:nvPr/>
        </p:nvSpPr>
        <p:spPr>
          <a:xfrm>
            <a:off x="523500" y="684400"/>
            <a:ext cx="4000200" cy="4227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Proxima Nova"/>
              <a:buChar char="●"/>
            </a:pPr>
            <a:r>
              <a:rPr lang="en" sz="2400" b="1">
                <a:solidFill>
                  <a:schemeClr val="dk1"/>
                </a:solidFill>
                <a:latin typeface="Proxima Nova"/>
                <a:ea typeface="Proxima Nova"/>
                <a:cs typeface="Proxima Nova"/>
                <a:sym typeface="Proxima Nova"/>
              </a:rPr>
              <a:t>Individually fill out the last page on your activity guide</a:t>
            </a:r>
            <a:endParaRPr sz="2400" b="1">
              <a:solidFill>
                <a:schemeClr val="dk1"/>
              </a:solidFill>
              <a:latin typeface="Proxima Nova"/>
              <a:ea typeface="Proxima Nova"/>
              <a:cs typeface="Proxima Nova"/>
              <a:sym typeface="Proxima Nova"/>
            </a:endParaRPr>
          </a:p>
          <a:p>
            <a:pPr marL="457200" lvl="0" indent="-381000" algn="l" rtl="0">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When you finish, discuss your responses with your partner. You don’t need to agree with one another.</a:t>
            </a:r>
            <a:endParaRPr sz="2400">
              <a:solidFill>
                <a:schemeClr val="dk1"/>
              </a:solidFill>
              <a:latin typeface="Proxima Nova"/>
              <a:ea typeface="Proxima Nova"/>
              <a:cs typeface="Proxima Nova"/>
              <a:sym typeface="Proxima Nova"/>
            </a:endParaRPr>
          </a:p>
          <a:p>
            <a:pPr marL="457200" lvl="0" indent="-381000" algn="l" rtl="0">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If time allows, discuss with another group too.</a:t>
            </a:r>
            <a:endParaRPr sz="2400">
              <a:solidFill>
                <a:schemeClr val="dk1"/>
              </a:solidFill>
              <a:latin typeface="Proxima Nova"/>
              <a:ea typeface="Proxima Nova"/>
              <a:cs typeface="Proxima Nova"/>
              <a:sym typeface="Proxima Nova"/>
            </a:endParaRPr>
          </a:p>
        </p:txBody>
      </p:sp>
      <p:pic>
        <p:nvPicPr>
          <p:cNvPr id="538" name="Google Shape;538;p97"/>
          <p:cNvPicPr preferRelativeResize="0"/>
          <p:nvPr/>
        </p:nvPicPr>
        <p:blipFill>
          <a:blip r:embed="rId4">
            <a:alphaModFix/>
          </a:blip>
          <a:stretch>
            <a:fillRect/>
          </a:stretch>
        </p:blipFill>
        <p:spPr>
          <a:xfrm>
            <a:off x="4572000" y="1229625"/>
            <a:ext cx="4315500" cy="2756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2"/>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6"/>
        <p:cNvGrpSpPr/>
        <p:nvPr/>
      </p:nvGrpSpPr>
      <p:grpSpPr>
        <a:xfrm>
          <a:off x="0" y="0"/>
          <a:ext cx="0" cy="0"/>
          <a:chOff x="0" y="0"/>
          <a:chExt cx="0" cy="0"/>
        </a:xfrm>
      </p:grpSpPr>
      <p:sp>
        <p:nvSpPr>
          <p:cNvPr id="547" name="Google Shape;547;p99"/>
          <p:cNvSpPr txBox="1"/>
          <p:nvPr/>
        </p:nvSpPr>
        <p:spPr>
          <a:xfrm>
            <a:off x="357300" y="1179600"/>
            <a:ext cx="8327700" cy="135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800">
                <a:solidFill>
                  <a:schemeClr val="dk1"/>
                </a:solidFill>
                <a:latin typeface="Proxima Nova"/>
                <a:ea typeface="Proxima Nova"/>
                <a:cs typeface="Proxima Nova"/>
                <a:sym typeface="Proxima Nova"/>
              </a:rPr>
              <a:t>Hold up fingers for your response.</a:t>
            </a:r>
            <a:br>
              <a:rPr lang="en" sz="1800">
                <a:solidFill>
                  <a:schemeClr val="dk1"/>
                </a:solidFill>
                <a:latin typeface="Proxima Nova"/>
                <a:ea typeface="Proxima Nova"/>
                <a:cs typeface="Proxima Nova"/>
                <a:sym typeface="Proxima Nova"/>
              </a:rPr>
            </a:br>
            <a:r>
              <a:rPr lang="en" sz="1800">
                <a:solidFill>
                  <a:schemeClr val="dk1"/>
                </a:solidFill>
                <a:latin typeface="Proxima Nova"/>
                <a:ea typeface="Proxima Nova"/>
                <a:cs typeface="Proxima Nova"/>
                <a:sym typeface="Proxima Nova"/>
              </a:rPr>
              <a:t>Which of the following best describes your overall comfort with using data to drive innovations or ensure security.</a:t>
            </a:r>
            <a:endParaRPr sz="1800">
              <a:latin typeface="Proxima Nova"/>
              <a:ea typeface="Proxima Nova"/>
              <a:cs typeface="Proxima Nova"/>
              <a:sym typeface="Proxima Nova"/>
            </a:endParaRPr>
          </a:p>
        </p:txBody>
      </p:sp>
      <p:sp>
        <p:nvSpPr>
          <p:cNvPr id="548" name="Google Shape;548;p99"/>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3 - Wrap Up</a:t>
            </a:r>
            <a:endParaRPr>
              <a:solidFill>
                <a:srgbClr val="FFFFFF"/>
              </a:solidFill>
            </a:endParaRPr>
          </a:p>
        </p:txBody>
      </p:sp>
      <p:cxnSp>
        <p:nvCxnSpPr>
          <p:cNvPr id="549" name="Google Shape;549;p99"/>
          <p:cNvCxnSpPr/>
          <p:nvPr/>
        </p:nvCxnSpPr>
        <p:spPr>
          <a:xfrm>
            <a:off x="475050" y="2536200"/>
            <a:ext cx="8092200" cy="0"/>
          </a:xfrm>
          <a:prstGeom prst="straightConnector1">
            <a:avLst/>
          </a:prstGeom>
          <a:noFill/>
          <a:ln w="28575" cap="flat" cmpd="sng">
            <a:solidFill>
              <a:schemeClr val="dk2"/>
            </a:solidFill>
            <a:prstDash val="solid"/>
            <a:round/>
            <a:headEnd type="triangle" w="med" len="med"/>
            <a:tailEnd type="triangle" w="med" len="med"/>
          </a:ln>
        </p:spPr>
      </p:cxnSp>
      <p:sp>
        <p:nvSpPr>
          <p:cNvPr id="550" name="Google Shape;550;p99"/>
          <p:cNvSpPr txBox="1"/>
          <p:nvPr/>
        </p:nvSpPr>
        <p:spPr>
          <a:xfrm>
            <a:off x="47100" y="2664075"/>
            <a:ext cx="1893600" cy="112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b="1">
                <a:solidFill>
                  <a:schemeClr val="dk1"/>
                </a:solidFill>
                <a:latin typeface="Proxima Nova"/>
                <a:ea typeface="Proxima Nova"/>
                <a:cs typeface="Proxima Nova"/>
                <a:sym typeface="Proxima Nova"/>
              </a:rPr>
              <a:t>1 - Totally Comfortable </a:t>
            </a:r>
            <a:r>
              <a:rPr lang="en" sz="1200">
                <a:solidFill>
                  <a:schemeClr val="dk1"/>
                </a:solidFill>
                <a:latin typeface="Proxima Nova"/>
                <a:ea typeface="Proxima Nova"/>
                <a:cs typeface="Proxima Nova"/>
                <a:sym typeface="Proxima Nova"/>
              </a:rPr>
              <a:t>"Have my data! It makes the technology I love work and keeps me safe!”</a:t>
            </a:r>
            <a:endParaRPr sz="12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200"/>
          </a:p>
        </p:txBody>
      </p:sp>
      <p:sp>
        <p:nvSpPr>
          <p:cNvPr id="551" name="Google Shape;551;p99"/>
          <p:cNvSpPr txBox="1"/>
          <p:nvPr/>
        </p:nvSpPr>
        <p:spPr>
          <a:xfrm>
            <a:off x="1830994" y="2664075"/>
            <a:ext cx="1893600" cy="11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2 - Mostly Comfortable </a:t>
            </a:r>
            <a:endParaRPr sz="1200" b="1">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200">
                <a:solidFill>
                  <a:schemeClr val="dk1"/>
                </a:solidFill>
                <a:latin typeface="Proxima Nova"/>
                <a:ea typeface="Proxima Nova"/>
                <a:cs typeface="Proxima Nova"/>
                <a:sym typeface="Proxima Nova"/>
              </a:rPr>
              <a:t>"I want tech innovations and stronger security. Let's make sure we take care of the most damaging privacy concerns."</a:t>
            </a: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200"/>
          </a:p>
        </p:txBody>
      </p:sp>
      <p:sp>
        <p:nvSpPr>
          <p:cNvPr id="552" name="Google Shape;552;p99"/>
          <p:cNvSpPr txBox="1"/>
          <p:nvPr/>
        </p:nvSpPr>
        <p:spPr>
          <a:xfrm>
            <a:off x="3614888" y="2664075"/>
            <a:ext cx="1893600" cy="11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3 - Mixed</a:t>
            </a:r>
            <a:endParaRPr sz="1200" b="1">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200">
                <a:solidFill>
                  <a:schemeClr val="dk1"/>
                </a:solidFill>
                <a:latin typeface="Proxima Nova"/>
                <a:ea typeface="Proxima Nova"/>
                <a:cs typeface="Proxima Nova"/>
                <a:sym typeface="Proxima Nova"/>
              </a:rPr>
              <a:t>"There's a lot of this that makes me uncomfortable, but I'm still going to use technology."</a:t>
            </a: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200"/>
          </a:p>
        </p:txBody>
      </p:sp>
      <p:sp>
        <p:nvSpPr>
          <p:cNvPr id="553" name="Google Shape;553;p99"/>
          <p:cNvSpPr txBox="1"/>
          <p:nvPr/>
        </p:nvSpPr>
        <p:spPr>
          <a:xfrm>
            <a:off x="5398781" y="2664075"/>
            <a:ext cx="1893600" cy="11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4 - Mostly Uncomfortable</a:t>
            </a:r>
            <a:r>
              <a:rPr lang="en" sz="1200">
                <a:solidFill>
                  <a:schemeClr val="dk1"/>
                </a:solidFill>
                <a:latin typeface="Proxima Nova"/>
                <a:ea typeface="Proxima Nova"/>
                <a:cs typeface="Proxima Nova"/>
                <a:sym typeface="Proxima Nova"/>
              </a:rPr>
              <a:t>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"Privacy is more important than empowering innovations or ensuring security. I would give up on some tech innovations to ensure my privacy"</a:t>
            </a: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b="1">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200"/>
          </a:p>
        </p:txBody>
      </p:sp>
      <p:sp>
        <p:nvSpPr>
          <p:cNvPr id="554" name="Google Shape;554;p99"/>
          <p:cNvSpPr txBox="1"/>
          <p:nvPr/>
        </p:nvSpPr>
        <p:spPr>
          <a:xfrm>
            <a:off x="7182675" y="2664075"/>
            <a:ext cx="1893600" cy="11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5 - Totally Uncomfortable</a:t>
            </a:r>
            <a:r>
              <a:rPr lang="en" sz="1200">
                <a:solidFill>
                  <a:schemeClr val="dk1"/>
                </a:solidFill>
                <a:latin typeface="Proxima Nova"/>
                <a:ea typeface="Proxima Nova"/>
                <a:cs typeface="Proxima Nova"/>
                <a:sym typeface="Proxima Nova"/>
              </a:rPr>
              <a:t>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"I'd give up most technology and would like to see much stronger limits on what kind of data can be collected and stored, even if it limits the introduction of new technology and hinders government security"</a:t>
            </a:r>
            <a:endParaRPr sz="12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200" b="1">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2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8"/>
        <p:cNvGrpSpPr/>
        <p:nvPr/>
      </p:nvGrpSpPr>
      <p:grpSpPr>
        <a:xfrm>
          <a:off x="0" y="0"/>
          <a:ext cx="0" cy="0"/>
          <a:chOff x="0" y="0"/>
          <a:chExt cx="0" cy="0"/>
        </a:xfrm>
      </p:grpSpPr>
      <p:sp>
        <p:nvSpPr>
          <p:cNvPr id="559" name="Google Shape;559;p100"/>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3 - Wrap Up</a:t>
            </a:r>
            <a:endParaRPr>
              <a:solidFill>
                <a:srgbClr val="FFFFFF"/>
              </a:solidFill>
            </a:endParaRPr>
          </a:p>
        </p:txBody>
      </p:sp>
      <p:sp>
        <p:nvSpPr>
          <p:cNvPr id="560" name="Google Shape;560;p100"/>
          <p:cNvSpPr txBox="1"/>
          <p:nvPr/>
        </p:nvSpPr>
        <p:spPr>
          <a:xfrm>
            <a:off x="183225" y="521050"/>
            <a:ext cx="8838600" cy="45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Proxima Nova"/>
                <a:ea typeface="Proxima Nova"/>
                <a:cs typeface="Proxima Nova"/>
                <a:sym typeface="Proxima Nova"/>
              </a:rPr>
              <a:t>Key Takeaways</a:t>
            </a:r>
            <a:endParaRPr sz="2000" b="1">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600">
              <a:solidFill>
                <a:schemeClr val="dk1"/>
              </a:solidFill>
              <a:latin typeface="Proxima Nova"/>
              <a:ea typeface="Proxima Nova"/>
              <a:cs typeface="Proxima Nova"/>
              <a:sym typeface="Proxima Nova"/>
            </a:endParaRPr>
          </a:p>
          <a:p>
            <a:pPr marL="457200" lvl="0"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Our private data powers a lot of computing innovations in ways we like. It makes products that are convenient, interesting, personal, useful, and often “free” because we “pay” with our data.</a:t>
            </a:r>
            <a:br>
              <a:rPr lang="en">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marL="457200" lvl="0"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Not every effect of a computing innovation is anticipated in advance.</a:t>
            </a:r>
            <a:endParaRPr>
              <a:solidFill>
                <a:schemeClr val="dk1"/>
              </a:solidFill>
              <a:latin typeface="Proxima Nova"/>
              <a:ea typeface="Proxima Nova"/>
              <a:cs typeface="Proxima Nova"/>
              <a:sym typeface="Proxima Nova"/>
            </a:endParaRPr>
          </a:p>
          <a:p>
            <a:pPr marL="45720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457200" lvl="0"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This data can also be used by companies, governments, or criminals in ways that we didn’t intend or that threatens our privacy. </a:t>
            </a:r>
            <a:br>
              <a:rPr lang="en">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marL="457200" lvl="0"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The balance between innovation, privacy, and security is continually being debated. You’re part of the next generation that will decide what kind of digital society we live in.</a:t>
            </a:r>
            <a:endParaRPr>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457200" lvl="0"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Legal and Ethical Concerns are raised by:</a:t>
            </a:r>
            <a:endParaRPr>
              <a:solidFill>
                <a:schemeClr val="dk1"/>
              </a:solidFill>
              <a:latin typeface="Proxima Nova"/>
              <a:ea typeface="Proxima Nova"/>
              <a:cs typeface="Proxima Nova"/>
              <a:sym typeface="Proxima Nova"/>
            </a:endParaRPr>
          </a:p>
          <a:p>
            <a:pPr marL="91440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Computing innovations that harm people</a:t>
            </a:r>
            <a:endParaRPr>
              <a:solidFill>
                <a:schemeClr val="dk1"/>
              </a:solidFill>
              <a:latin typeface="Proxima Nova"/>
              <a:ea typeface="Proxima Nova"/>
              <a:cs typeface="Proxima Nova"/>
              <a:sym typeface="Proxima Nova"/>
            </a:endParaRPr>
          </a:p>
          <a:p>
            <a:pPr marL="91440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Computing innovations that play a role in social and political issues</a:t>
            </a:r>
            <a:endParaRPr>
              <a:solidFill>
                <a:schemeClr val="dk1"/>
              </a:solidFill>
              <a:latin typeface="Proxima Nova"/>
              <a:ea typeface="Proxima Nova"/>
              <a:cs typeface="Proxima Nova"/>
              <a:sym typeface="Proxima Nova"/>
            </a:endParaRPr>
          </a:p>
          <a:p>
            <a:pPr marL="914400" lvl="1"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Examples:</a:t>
            </a:r>
            <a:endParaRPr>
              <a:solidFill>
                <a:schemeClr val="dk1"/>
              </a:solidFill>
              <a:latin typeface="Proxima Nova"/>
              <a:ea typeface="Proxima Nova"/>
              <a:cs typeface="Proxima Nova"/>
              <a:sym typeface="Proxima Nova"/>
            </a:endParaRPr>
          </a:p>
          <a:p>
            <a:pPr marL="1371600" lvl="2"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software that allows access to digital media downloads and streaming</a:t>
            </a:r>
            <a:endParaRPr>
              <a:solidFill>
                <a:schemeClr val="dk1"/>
              </a:solidFill>
              <a:latin typeface="Proxima Nova"/>
              <a:ea typeface="Proxima Nova"/>
              <a:cs typeface="Proxima Nova"/>
              <a:sym typeface="Proxima Nova"/>
            </a:endParaRPr>
          </a:p>
          <a:p>
            <a:pPr marL="1371600" lvl="2"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algorithms with bias</a:t>
            </a:r>
            <a:endParaRPr>
              <a:solidFill>
                <a:schemeClr val="dk1"/>
              </a:solidFill>
              <a:latin typeface="Proxima Nova"/>
              <a:ea typeface="Proxima Nova"/>
              <a:cs typeface="Proxima Nova"/>
              <a:sym typeface="Proxima Nova"/>
            </a:endParaRPr>
          </a:p>
          <a:p>
            <a:pPr marL="1371600" lvl="2" indent="-317500" algn="l" rtl="0">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devices that collect and analyze data by continuously monitoring activities</a:t>
            </a:r>
            <a:endParaRPr>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6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4"/>
        <p:cNvGrpSpPr/>
        <p:nvPr/>
      </p:nvGrpSpPr>
      <p:grpSpPr>
        <a:xfrm>
          <a:off x="0" y="0"/>
          <a:ext cx="0" cy="0"/>
          <a:chOff x="0" y="0"/>
          <a:chExt cx="0" cy="0"/>
        </a:xfrm>
      </p:grpSpPr>
      <p:sp>
        <p:nvSpPr>
          <p:cNvPr id="565" name="Google Shape;565;p101"/>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4</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Project: Innovation Simulation</a:t>
            </a:r>
            <a:endParaRPr sz="3600" b="1">
              <a:solidFill>
                <a:schemeClr val="lt1"/>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Day 3 </a:t>
            </a:r>
            <a:endParaRPr sz="3600" b="1">
              <a:solidFill>
                <a:srgbClr val="FFFFFF"/>
              </a:solidFill>
              <a:latin typeface="Proxima Nova"/>
              <a:ea typeface="Proxima Nova"/>
              <a:cs typeface="Proxima Nova"/>
              <a:sym typeface="Proxima Nova"/>
            </a:endParaRPr>
          </a:p>
        </p:txBody>
      </p:sp>
      <p:pic>
        <p:nvPicPr>
          <p:cNvPr id="566" name="Google Shape;566;p101"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567" name="Google Shape;567;p101"/>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58"/>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1 - Warm Up</a:t>
            </a:r>
            <a:endParaRPr>
              <a:solidFill>
                <a:srgbClr val="FFFFFF"/>
              </a:solidFill>
            </a:endParaRPr>
          </a:p>
        </p:txBody>
      </p:sp>
      <p:sp>
        <p:nvSpPr>
          <p:cNvPr id="234" name="Google Shape;234;p58"/>
          <p:cNvSpPr txBox="1"/>
          <p:nvPr/>
        </p:nvSpPr>
        <p:spPr>
          <a:xfrm>
            <a:off x="6219400" y="533175"/>
            <a:ext cx="2924700" cy="13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Roles</a:t>
            </a:r>
            <a:endParaRPr sz="3000" b="1">
              <a:latin typeface="Proxima Nova"/>
              <a:ea typeface="Proxima Nova"/>
              <a:cs typeface="Proxima Nova"/>
              <a:sym typeface="Proxima Nova"/>
            </a:endParaRPr>
          </a:p>
        </p:txBody>
      </p:sp>
      <p:sp>
        <p:nvSpPr>
          <p:cNvPr id="235" name="Google Shape;235;p58"/>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id="236" name="Google Shape;236;p58"/>
          <p:cNvPicPr preferRelativeResize="0"/>
          <p:nvPr/>
        </p:nvPicPr>
        <p:blipFill>
          <a:blip r:embed="rId4">
            <a:alphaModFix/>
          </a:blip>
          <a:stretch>
            <a:fillRect/>
          </a:stretch>
        </p:blipFill>
        <p:spPr>
          <a:xfrm>
            <a:off x="312502" y="642950"/>
            <a:ext cx="5733399" cy="4161249"/>
          </a:xfrm>
          <a:prstGeom prst="rect">
            <a:avLst/>
          </a:prstGeom>
          <a:noFill/>
          <a:ln>
            <a:noFill/>
          </a:ln>
        </p:spPr>
      </p:pic>
      <p:pic>
        <p:nvPicPr>
          <p:cNvPr id="237" name="Google Shape;237;p58"/>
          <p:cNvPicPr preferRelativeResize="0"/>
          <p:nvPr/>
        </p:nvPicPr>
        <p:blipFill>
          <a:blip r:embed="rId5">
            <a:alphaModFix/>
          </a:blip>
          <a:stretch>
            <a:fillRect/>
          </a:stretch>
        </p:blipFill>
        <p:spPr>
          <a:xfrm>
            <a:off x="6284925" y="1195300"/>
            <a:ext cx="1949856" cy="992125"/>
          </a:xfrm>
          <a:prstGeom prst="rect">
            <a:avLst/>
          </a:prstGeom>
          <a:noFill/>
          <a:ln>
            <a:noFill/>
          </a:ln>
        </p:spPr>
      </p:pic>
      <p:pic>
        <p:nvPicPr>
          <p:cNvPr id="238" name="Google Shape;238;p58"/>
          <p:cNvPicPr preferRelativeResize="0"/>
          <p:nvPr/>
        </p:nvPicPr>
        <p:blipFill>
          <a:blip r:embed="rId6">
            <a:alphaModFix/>
          </a:blip>
          <a:stretch>
            <a:fillRect/>
          </a:stretch>
        </p:blipFill>
        <p:spPr>
          <a:xfrm>
            <a:off x="6929275" y="2227500"/>
            <a:ext cx="2087650" cy="992150"/>
          </a:xfrm>
          <a:prstGeom prst="rect">
            <a:avLst/>
          </a:prstGeom>
          <a:noFill/>
          <a:ln>
            <a:noFill/>
          </a:ln>
        </p:spPr>
      </p:pic>
      <p:pic>
        <p:nvPicPr>
          <p:cNvPr id="239" name="Google Shape;239;p58"/>
          <p:cNvPicPr preferRelativeResize="0"/>
          <p:nvPr/>
        </p:nvPicPr>
        <p:blipFill>
          <a:blip r:embed="rId7">
            <a:alphaModFix/>
          </a:blip>
          <a:stretch>
            <a:fillRect/>
          </a:stretch>
        </p:blipFill>
        <p:spPr>
          <a:xfrm>
            <a:off x="6132875" y="3062550"/>
            <a:ext cx="896825" cy="901425"/>
          </a:xfrm>
          <a:prstGeom prst="rect">
            <a:avLst/>
          </a:prstGeom>
          <a:noFill/>
          <a:ln>
            <a:noFill/>
          </a:ln>
        </p:spPr>
      </p:pic>
      <p:sp>
        <p:nvSpPr>
          <p:cNvPr id="240" name="Google Shape;240;p58"/>
          <p:cNvSpPr txBox="1"/>
          <p:nvPr/>
        </p:nvSpPr>
        <p:spPr>
          <a:xfrm>
            <a:off x="6173650" y="4062575"/>
            <a:ext cx="2793000" cy="9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Do This: </a:t>
            </a:r>
            <a:r>
              <a:rPr lang="en">
                <a:latin typeface="Proxima Nova"/>
                <a:ea typeface="Proxima Nova"/>
                <a:cs typeface="Proxima Nova"/>
                <a:sym typeface="Proxima Nova"/>
              </a:rPr>
              <a:t>Pass out badges, nameplates, and character bios. </a:t>
            </a:r>
            <a:endParaRPr>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103"/>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3 - Warm Up</a:t>
            </a:r>
            <a:endParaRPr>
              <a:solidFill>
                <a:srgbClr val="FFFFFF"/>
              </a:solidFill>
            </a:endParaRPr>
          </a:p>
        </p:txBody>
      </p:sp>
      <p:sp>
        <p:nvSpPr>
          <p:cNvPr id="577" name="Google Shape;577;p103"/>
          <p:cNvSpPr/>
          <p:nvPr/>
        </p:nvSpPr>
        <p:spPr>
          <a:xfrm>
            <a:off x="392400" y="2743700"/>
            <a:ext cx="5178000" cy="12471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 name="Google Shape;578;p103"/>
          <p:cNvCxnSpPr/>
          <p:nvPr/>
        </p:nvCxnSpPr>
        <p:spPr>
          <a:xfrm>
            <a:off x="5577500" y="2757700"/>
            <a:ext cx="189300" cy="7707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103"/>
          <p:cNvCxnSpPr/>
          <p:nvPr/>
        </p:nvCxnSpPr>
        <p:spPr>
          <a:xfrm rot="10800000" flipH="1">
            <a:off x="5248275" y="3528400"/>
            <a:ext cx="518400" cy="476400"/>
          </a:xfrm>
          <a:prstGeom prst="straightConnector1">
            <a:avLst/>
          </a:prstGeom>
          <a:noFill/>
          <a:ln w="9525" cap="flat" cmpd="sng">
            <a:solidFill>
              <a:schemeClr val="dk2"/>
            </a:solidFill>
            <a:prstDash val="solid"/>
            <a:round/>
            <a:headEnd type="none" w="med" len="med"/>
            <a:tailEnd type="none" w="med" len="med"/>
          </a:ln>
        </p:spPr>
      </p:cxnSp>
      <p:cxnSp>
        <p:nvCxnSpPr>
          <p:cNvPr id="580" name="Google Shape;580;p103"/>
          <p:cNvCxnSpPr/>
          <p:nvPr/>
        </p:nvCxnSpPr>
        <p:spPr>
          <a:xfrm rot="10800000">
            <a:off x="5381175" y="3528475"/>
            <a:ext cx="385500" cy="0"/>
          </a:xfrm>
          <a:prstGeom prst="straightConnector1">
            <a:avLst/>
          </a:prstGeom>
          <a:noFill/>
          <a:ln w="9525" cap="flat" cmpd="sng">
            <a:solidFill>
              <a:schemeClr val="dk2"/>
            </a:solidFill>
            <a:prstDash val="solid"/>
            <a:round/>
            <a:headEnd type="none" w="med" len="med"/>
            <a:tailEnd type="none" w="med" len="med"/>
          </a:ln>
        </p:spPr>
      </p:cxnSp>
      <p:sp>
        <p:nvSpPr>
          <p:cNvPr id="581" name="Google Shape;581;p103"/>
          <p:cNvSpPr txBox="1"/>
          <p:nvPr/>
        </p:nvSpPr>
        <p:spPr>
          <a:xfrm>
            <a:off x="910796" y="2867047"/>
            <a:ext cx="4659600" cy="9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582" name="Google Shape;582;p103"/>
          <p:cNvGrpSpPr/>
          <p:nvPr/>
        </p:nvGrpSpPr>
        <p:grpSpPr>
          <a:xfrm>
            <a:off x="631772" y="2867053"/>
            <a:ext cx="1000200" cy="1000200"/>
            <a:chOff x="6325800" y="2229100"/>
            <a:chExt cx="1000200" cy="1000200"/>
          </a:xfrm>
        </p:grpSpPr>
        <p:grpSp>
          <p:nvGrpSpPr>
            <p:cNvPr id="583" name="Google Shape;583;p103"/>
            <p:cNvGrpSpPr/>
            <p:nvPr/>
          </p:nvGrpSpPr>
          <p:grpSpPr>
            <a:xfrm>
              <a:off x="6325800" y="2229100"/>
              <a:ext cx="1000200" cy="1000200"/>
              <a:chOff x="6325800" y="2229100"/>
              <a:chExt cx="1000200" cy="1000200"/>
            </a:xfrm>
          </p:grpSpPr>
          <p:sp>
            <p:nvSpPr>
              <p:cNvPr id="584" name="Google Shape;584;p103"/>
              <p:cNvSpPr/>
              <p:nvPr/>
            </p:nvSpPr>
            <p:spPr>
              <a:xfrm>
                <a:off x="6325800" y="2229100"/>
                <a:ext cx="1000200" cy="10002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3"/>
              <p:cNvSpPr/>
              <p:nvPr/>
            </p:nvSpPr>
            <p:spPr>
              <a:xfrm>
                <a:off x="6376050" y="2279350"/>
                <a:ext cx="899700" cy="899700"/>
              </a:xfrm>
              <a:prstGeom prst="ellipse">
                <a:avLst/>
              </a:prstGeom>
              <a:solidFill>
                <a:srgbClr val="1D8C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6" name="Google Shape;586;p103"/>
            <p:cNvCxnSpPr>
              <a:stCxn id="585" idx="0"/>
              <a:endCxn id="585" idx="0"/>
            </p:cNvCxnSpPr>
            <p:nvPr/>
          </p:nvCxnSpPr>
          <p:spPr>
            <a:xfrm>
              <a:off x="6825900" y="2279350"/>
              <a:ext cx="0" cy="0"/>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103"/>
            <p:cNvCxnSpPr>
              <a:stCxn id="585" idx="0"/>
              <a:endCxn id="585" idx="0"/>
            </p:cNvCxnSpPr>
            <p:nvPr/>
          </p:nvCxnSpPr>
          <p:spPr>
            <a:xfrm>
              <a:off x="6825900" y="2279350"/>
              <a:ext cx="0" cy="0"/>
            </a:xfrm>
            <a:prstGeom prst="straightConnector1">
              <a:avLst/>
            </a:prstGeom>
            <a:noFill/>
            <a:ln w="9525" cap="flat" cmpd="sng">
              <a:solidFill>
                <a:srgbClr val="FF0000"/>
              </a:solidFill>
              <a:prstDash val="solid"/>
              <a:round/>
              <a:headEnd type="none" w="med" len="med"/>
              <a:tailEnd type="none" w="med" len="med"/>
            </a:ln>
          </p:spPr>
        </p:cxnSp>
        <p:sp>
          <p:nvSpPr>
            <p:cNvPr id="588" name="Google Shape;588;p103"/>
            <p:cNvSpPr txBox="1"/>
            <p:nvPr/>
          </p:nvSpPr>
          <p:spPr>
            <a:xfrm>
              <a:off x="6364050" y="2577313"/>
              <a:ext cx="923700" cy="295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Regular"/>
                  <a:ea typeface="Oswald Regular"/>
                  <a:cs typeface="Oswald Regular"/>
                  <a:sym typeface="Oswald"/>
                </a:rPr>
                <a:t>TEACHER</a:t>
              </a:r>
              <a:endParaRPr>
                <a:latin typeface="Oswald Regular"/>
                <a:ea typeface="Oswald Regular"/>
                <a:cs typeface="Oswald Regular"/>
                <a:sym typeface="Oswald"/>
              </a:endParaRPr>
            </a:p>
          </p:txBody>
        </p:sp>
        <p:cxnSp>
          <p:nvCxnSpPr>
            <p:cNvPr id="589" name="Google Shape;589;p103"/>
            <p:cNvCxnSpPr/>
            <p:nvPr/>
          </p:nvCxnSpPr>
          <p:spPr>
            <a:xfrm>
              <a:off x="6473952" y="2430483"/>
              <a:ext cx="713100" cy="7800"/>
            </a:xfrm>
            <a:prstGeom prst="straightConnector1">
              <a:avLst/>
            </a:prstGeom>
            <a:noFill/>
            <a:ln w="38100" cap="flat" cmpd="sng">
              <a:solidFill>
                <a:srgbClr val="FFFFFF"/>
              </a:solidFill>
              <a:prstDash val="solid"/>
              <a:round/>
              <a:headEnd type="none" w="med" len="med"/>
              <a:tailEnd type="none" w="med" len="med"/>
            </a:ln>
          </p:spPr>
        </p:cxnSp>
        <p:cxnSp>
          <p:nvCxnSpPr>
            <p:cNvPr id="590" name="Google Shape;590;p103"/>
            <p:cNvCxnSpPr/>
            <p:nvPr/>
          </p:nvCxnSpPr>
          <p:spPr>
            <a:xfrm>
              <a:off x="6477000" y="3026664"/>
              <a:ext cx="713100" cy="7800"/>
            </a:xfrm>
            <a:prstGeom prst="straightConnector1">
              <a:avLst/>
            </a:prstGeom>
            <a:noFill/>
            <a:ln w="38100" cap="flat" cmpd="sng">
              <a:solidFill>
                <a:srgbClr val="FFFFFF"/>
              </a:solidFill>
              <a:prstDash val="solid"/>
              <a:round/>
              <a:headEnd type="none" w="med" len="med"/>
              <a:tailEnd type="none" w="med" len="med"/>
            </a:ln>
          </p:spPr>
        </p:cxnSp>
      </p:grpSp>
      <p:sp>
        <p:nvSpPr>
          <p:cNvPr id="591" name="Google Shape;591;p103"/>
          <p:cNvSpPr txBox="1"/>
          <p:nvPr/>
        </p:nvSpPr>
        <p:spPr>
          <a:xfrm>
            <a:off x="2038950" y="3714800"/>
            <a:ext cx="41412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592" name="Google Shape;592;p103"/>
          <p:cNvSpPr/>
          <p:nvPr/>
        </p:nvSpPr>
        <p:spPr>
          <a:xfrm>
            <a:off x="6376500" y="2396275"/>
            <a:ext cx="2767500" cy="44955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3"/>
          <p:cNvSpPr/>
          <p:nvPr/>
        </p:nvSpPr>
        <p:spPr>
          <a:xfrm>
            <a:off x="6782650" y="879800"/>
            <a:ext cx="1863900" cy="1863900"/>
          </a:xfrm>
          <a:prstGeom prst="ellipse">
            <a:avLst/>
          </a:prstGeom>
          <a:solidFill>
            <a:srgbClr val="999999"/>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03"/>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595" name="Google Shape;595;p103"/>
          <p:cNvPicPr preferRelativeResize="0"/>
          <p:nvPr/>
        </p:nvPicPr>
        <p:blipFill>
          <a:blip r:embed="rId5">
            <a:alphaModFix/>
          </a:blip>
          <a:stretch>
            <a:fillRect/>
          </a:stretch>
        </p:blipFill>
        <p:spPr>
          <a:xfrm rot="-4499998" flipH="1">
            <a:off x="8226766" y="3012622"/>
            <a:ext cx="158598" cy="602967"/>
          </a:xfrm>
          <a:prstGeom prst="rect">
            <a:avLst/>
          </a:prstGeom>
          <a:noFill/>
          <a:ln>
            <a:noFill/>
          </a:ln>
        </p:spPr>
      </p:pic>
      <p:sp>
        <p:nvSpPr>
          <p:cNvPr id="596" name="Google Shape;596;p103"/>
          <p:cNvSpPr txBox="1"/>
          <p:nvPr/>
        </p:nvSpPr>
        <p:spPr>
          <a:xfrm>
            <a:off x="1891875" y="497500"/>
            <a:ext cx="5248200" cy="13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Distribute:</a:t>
            </a:r>
            <a:endParaRPr sz="3000" b="1">
              <a:latin typeface="Proxima Nova"/>
              <a:ea typeface="Proxima Nova"/>
              <a:cs typeface="Proxima Nova"/>
              <a:sym typeface="Proxima Nova"/>
            </a:endParaRPr>
          </a:p>
          <a:p>
            <a:pPr marL="0" lvl="0" indent="0" algn="ctr" rtl="0">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597" name="Google Shape;597;p103"/>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1"/>
        <p:cNvGrpSpPr/>
        <p:nvPr/>
      </p:nvGrpSpPr>
      <p:grpSpPr>
        <a:xfrm>
          <a:off x="0" y="0"/>
          <a:ext cx="0" cy="0"/>
          <a:chOff x="0" y="0"/>
          <a:chExt cx="0" cy="0"/>
        </a:xfrm>
      </p:grpSpPr>
      <p:sp>
        <p:nvSpPr>
          <p:cNvPr id="602" name="Google Shape;602;p104"/>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Day 3 - Warm Up</a:t>
            </a:r>
            <a:endParaRPr>
              <a:solidFill>
                <a:srgbClr val="FFFFFF"/>
              </a:solidFill>
            </a:endParaRPr>
          </a:p>
        </p:txBody>
      </p:sp>
      <p:sp>
        <p:nvSpPr>
          <p:cNvPr id="603" name="Google Shape;603;p104"/>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id="604" name="Google Shape;604;p104" descr="Hooray for technology! It makes everything better for everyone!! Right? Well, no. When a new technology, like ebooks or health trackers, is only available to some people, it has unintended consequences for all of us. Jon Gosier, a TED Fellow and tech investor, calls out the idea of &quot;trickle-down techonomics,&quot; and shares powerful examples of how new tech can make things actually worse if it's not equally distributed. As he says, &quot;the real innovation is in finding ways to include everyone.&quot;&#10;&#10;TEDTalks is a daily video podcast of the best talks and performances from the TED Conference, where the world's leading thinkers and doers give the talk of their lives in 18 minutes (or less). Look for talks on Technology, Entertainment and Design -- plus science, business, global issues, the arts and much more.&#10;Find closed captions and translated subtitles in many languages at http://www.ted.com/talks/jon_gosier_the_problem_with_trickle_down_techonomics&#10;&#10;Follow TED news on Twitter: http://www.twitter.com/tednews&#10;Like TED on Facebook: https://www.facebook.com/TED&#10;&#10;Subscribe to our channel: http://www.youtube.com/user/TEDtalksDirector" title="Jon Gosier: The problem with &quot;trickle-down techonomics&quot;">
            <a:hlinkClick r:id="rId4"/>
          </p:cNvPr>
          <p:cNvPicPr preferRelativeResize="0"/>
          <p:nvPr/>
        </p:nvPicPr>
        <p:blipFill>
          <a:blip r:embed="rId5">
            <a:alphaModFix/>
          </a:blip>
          <a:stretch>
            <a:fillRect/>
          </a:stretch>
        </p:blipFill>
        <p:spPr>
          <a:xfrm>
            <a:off x="1698675" y="500400"/>
            <a:ext cx="5746650" cy="4310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8"/>
        <p:cNvGrpSpPr/>
        <p:nvPr/>
      </p:nvGrpSpPr>
      <p:grpSpPr>
        <a:xfrm>
          <a:off x="0" y="0"/>
          <a:ext cx="0" cy="0"/>
          <a:chOff x="0" y="0"/>
          <a:chExt cx="0" cy="0"/>
        </a:xfrm>
      </p:grpSpPr>
      <p:sp>
        <p:nvSpPr>
          <p:cNvPr id="609" name="Google Shape;609;p105"/>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Day 3 - Warm Up</a:t>
            </a:r>
            <a:endParaRPr>
              <a:solidFill>
                <a:srgbClr val="FFFFFF"/>
              </a:solidFill>
            </a:endParaRPr>
          </a:p>
        </p:txBody>
      </p:sp>
      <p:sp>
        <p:nvSpPr>
          <p:cNvPr id="610" name="Google Shape;610;p105"/>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611" name="Google Shape;611;p105"/>
          <p:cNvSpPr txBox="1"/>
          <p:nvPr/>
        </p:nvSpPr>
        <p:spPr>
          <a:xfrm>
            <a:off x="762025" y="685575"/>
            <a:ext cx="74652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Proxima Nova"/>
                <a:ea typeface="Proxima Nova"/>
                <a:cs typeface="Proxima Nova"/>
                <a:sym typeface="Proxima Nova"/>
              </a:rPr>
              <a:t>Computing innovations can have unintended consequences. Some of these unintended consequences are positive and some are negative. </a:t>
            </a:r>
            <a:endParaRPr sz="24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24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2400">
                <a:solidFill>
                  <a:schemeClr val="dk1"/>
                </a:solidFill>
                <a:latin typeface="Proxima Nova"/>
                <a:ea typeface="Proxima Nova"/>
                <a:cs typeface="Proxima Nova"/>
                <a:sym typeface="Proxima Nova"/>
              </a:rPr>
              <a:t>While it is impossible to predict every outcome, by thinking critically and bringing multiple perspectives to the table we can try to better predict the ways our innovations may impact the world. </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5"/>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9"/>
        <p:cNvGrpSpPr/>
        <p:nvPr/>
      </p:nvGrpSpPr>
      <p:grpSpPr>
        <a:xfrm>
          <a:off x="0" y="0"/>
          <a:ext cx="0" cy="0"/>
          <a:chOff x="0" y="0"/>
          <a:chExt cx="0" cy="0"/>
        </a:xfrm>
      </p:grpSpPr>
      <p:sp>
        <p:nvSpPr>
          <p:cNvPr id="620" name="Google Shape;620;p10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3 - Activity</a:t>
            </a:r>
            <a:endParaRPr>
              <a:solidFill>
                <a:srgbClr val="FFFFFF"/>
              </a:solidFill>
            </a:endParaRPr>
          </a:p>
        </p:txBody>
      </p:sp>
      <p:sp>
        <p:nvSpPr>
          <p:cNvPr id="621" name="Google Shape;621;p107"/>
          <p:cNvSpPr txBox="1"/>
          <p:nvPr/>
        </p:nvSpPr>
        <p:spPr>
          <a:xfrm>
            <a:off x="1916875" y="471600"/>
            <a:ext cx="5023800" cy="13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3000" b="1">
              <a:latin typeface="Proxima Nova"/>
              <a:ea typeface="Proxima Nova"/>
              <a:cs typeface="Proxima Nova"/>
              <a:sym typeface="Proxima Nova"/>
            </a:endParaRPr>
          </a:p>
        </p:txBody>
      </p:sp>
      <p:sp>
        <p:nvSpPr>
          <p:cNvPr id="622" name="Google Shape;622;p107"/>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623" name="Google Shape;623;p107"/>
          <p:cNvSpPr txBox="1"/>
          <p:nvPr/>
        </p:nvSpPr>
        <p:spPr>
          <a:xfrm>
            <a:off x="899575" y="1508950"/>
            <a:ext cx="7203900" cy="28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p107"/>
          <p:cNvSpPr txBox="1"/>
          <p:nvPr/>
        </p:nvSpPr>
        <p:spPr>
          <a:xfrm>
            <a:off x="768925" y="520075"/>
            <a:ext cx="7465200" cy="3181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 sz="2400" b="1">
                <a:solidFill>
                  <a:schemeClr val="dk1"/>
                </a:solidFill>
                <a:latin typeface="Proxima Nova"/>
                <a:ea typeface="Proxima Nova"/>
                <a:cs typeface="Proxima Nova"/>
                <a:sym typeface="Proxima Nova"/>
              </a:rPr>
              <a:t>Prompt</a:t>
            </a:r>
            <a:r>
              <a:rPr lang="en" sz="2400">
                <a:solidFill>
                  <a:schemeClr val="dk1"/>
                </a:solidFill>
                <a:latin typeface="Proxima Nova"/>
                <a:ea typeface="Proxima Nova"/>
                <a:cs typeface="Proxima Nova"/>
                <a:sym typeface="Proxima Nova"/>
              </a:rPr>
              <a:t> </a:t>
            </a:r>
            <a:endParaRPr sz="2400">
              <a:solidFill>
                <a:schemeClr val="dk1"/>
              </a:solidFill>
              <a:latin typeface="Proxima Nova"/>
              <a:ea typeface="Proxima Nova"/>
              <a:cs typeface="Proxima Nova"/>
              <a:sym typeface="Proxima Nova"/>
            </a:endParaRPr>
          </a:p>
          <a:p>
            <a:pPr marL="457200" lvl="0" indent="0" algn="ctr" rtl="0">
              <a:spcBef>
                <a:spcPts val="0"/>
              </a:spcBef>
              <a:spcAft>
                <a:spcPts val="0"/>
              </a:spcAft>
              <a:buNone/>
            </a:pPr>
            <a:endParaRPr sz="2400">
              <a:solidFill>
                <a:schemeClr val="dk1"/>
              </a:solidFill>
              <a:latin typeface="Proxima Nova"/>
              <a:ea typeface="Proxima Nova"/>
              <a:cs typeface="Proxima Nova"/>
              <a:sym typeface="Proxima Nova"/>
            </a:endParaRPr>
          </a:p>
          <a:p>
            <a:pPr marL="457200" lvl="0" indent="-355600" algn="ctr" rtl="0">
              <a:spcBef>
                <a:spcPts val="0"/>
              </a:spcBef>
              <a:spcAft>
                <a:spcPts val="0"/>
              </a:spcAft>
              <a:buClr>
                <a:schemeClr val="dk1"/>
              </a:buClr>
              <a:buSzPts val="2000"/>
              <a:buFont typeface="Proxima Nova"/>
              <a:buChar char="●"/>
            </a:pPr>
            <a:r>
              <a:rPr lang="en" sz="2400">
                <a:solidFill>
                  <a:schemeClr val="dk1"/>
                </a:solidFill>
                <a:latin typeface="Proxima Nova"/>
                <a:ea typeface="Proxima Nova"/>
                <a:cs typeface="Proxima Nova"/>
                <a:sym typeface="Proxima Nova"/>
              </a:rPr>
              <a:t>Remind yourself of your character’s goals and motivations.</a:t>
            </a:r>
            <a:endParaRPr sz="2400">
              <a:solidFill>
                <a:schemeClr val="dk1"/>
              </a:solidFill>
              <a:latin typeface="Proxima Nova"/>
              <a:ea typeface="Proxima Nova"/>
              <a:cs typeface="Proxima Nova"/>
              <a:sym typeface="Proxima Nova"/>
            </a:endParaRPr>
          </a:p>
          <a:p>
            <a:pPr marL="457200" lvl="0" indent="0" algn="ctr" rtl="0">
              <a:spcBef>
                <a:spcPts val="0"/>
              </a:spcBef>
              <a:spcAft>
                <a:spcPts val="0"/>
              </a:spcAft>
              <a:buNone/>
            </a:pPr>
            <a:endParaRPr sz="2400">
              <a:solidFill>
                <a:schemeClr val="dk1"/>
              </a:solidFill>
              <a:latin typeface="Proxima Nova"/>
              <a:ea typeface="Proxima Nova"/>
              <a:cs typeface="Proxima Nova"/>
              <a:sym typeface="Proxima Nova"/>
            </a:endParaRPr>
          </a:p>
          <a:p>
            <a:pPr marL="457200" lvl="0" indent="-355600" algn="ctr" rtl="0">
              <a:spcBef>
                <a:spcPts val="0"/>
              </a:spcBef>
              <a:spcAft>
                <a:spcPts val="0"/>
              </a:spcAft>
              <a:buClr>
                <a:schemeClr val="dk1"/>
              </a:buClr>
              <a:buSzPts val="2000"/>
              <a:buFont typeface="Proxima Nova"/>
              <a:buChar char="●"/>
            </a:pPr>
            <a:r>
              <a:rPr lang="en" sz="2400">
                <a:solidFill>
                  <a:schemeClr val="dk1"/>
                </a:solidFill>
                <a:latin typeface="Proxima Nova"/>
                <a:ea typeface="Proxima Nova"/>
                <a:cs typeface="Proxima Nova"/>
                <a:sym typeface="Proxima Nova"/>
              </a:rPr>
              <a:t>What can your character’s perspectives and goals bring to the table? How can you help avoid some of the unintended consequences of your innovations?</a:t>
            </a:r>
            <a:endParaRPr sz="2000">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8"/>
        <p:cNvGrpSpPr/>
        <p:nvPr/>
      </p:nvGrpSpPr>
      <p:grpSpPr>
        <a:xfrm>
          <a:off x="0" y="0"/>
          <a:ext cx="0" cy="0"/>
          <a:chOff x="0" y="0"/>
          <a:chExt cx="0" cy="0"/>
        </a:xfrm>
      </p:grpSpPr>
      <p:sp>
        <p:nvSpPr>
          <p:cNvPr id="629" name="Google Shape;629;p108"/>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Day 3 - Activity</a:t>
            </a:r>
            <a:endParaRPr>
              <a:solidFill>
                <a:srgbClr val="FFFFFF"/>
              </a:solidFill>
            </a:endParaRPr>
          </a:p>
        </p:txBody>
      </p:sp>
      <p:sp>
        <p:nvSpPr>
          <p:cNvPr id="630" name="Google Shape;630;p108"/>
          <p:cNvSpPr txBox="1"/>
          <p:nvPr/>
        </p:nvSpPr>
        <p:spPr>
          <a:xfrm>
            <a:off x="76550" y="352550"/>
            <a:ext cx="76875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Proxima Nova"/>
                <a:ea typeface="Proxima Nova"/>
                <a:cs typeface="Proxima Nova"/>
                <a:sym typeface="Proxima Nova"/>
              </a:rPr>
              <a:t>Provide Feedback on Proposed Innovations</a:t>
            </a:r>
            <a:endParaRPr sz="2000" b="1">
              <a:latin typeface="Proxima Nova"/>
              <a:ea typeface="Proxima Nova"/>
              <a:cs typeface="Proxima Nova"/>
              <a:sym typeface="Proxima Nova"/>
            </a:endParaRPr>
          </a:p>
          <a:p>
            <a:pPr marL="0" lvl="0" indent="0" algn="ctr" rtl="0">
              <a:spcBef>
                <a:spcPts val="0"/>
              </a:spcBef>
              <a:spcAft>
                <a:spcPts val="0"/>
              </a:spcAft>
              <a:buNone/>
            </a:pPr>
            <a:endParaRPr sz="3000" b="1">
              <a:latin typeface="Proxima Nova"/>
              <a:ea typeface="Proxima Nova"/>
              <a:cs typeface="Proxima Nova"/>
              <a:sym typeface="Proxima Nova"/>
            </a:endParaRPr>
          </a:p>
        </p:txBody>
      </p:sp>
      <p:sp>
        <p:nvSpPr>
          <p:cNvPr id="631" name="Google Shape;631;p108"/>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632" name="Google Shape;632;p108"/>
          <p:cNvSpPr txBox="1"/>
          <p:nvPr/>
        </p:nvSpPr>
        <p:spPr>
          <a:xfrm>
            <a:off x="76550" y="650125"/>
            <a:ext cx="7465200" cy="254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Proxima Nova"/>
                <a:ea typeface="Proxima Nova"/>
                <a:cs typeface="Proxima Nova"/>
                <a:sym typeface="Proxima Nova"/>
              </a:rPr>
              <a:t>Review your teammates proposed innovations. Each of you should have at least three to share. Aim to:</a:t>
            </a:r>
            <a:endParaRPr sz="1600">
              <a:latin typeface="Proxima Nova"/>
              <a:ea typeface="Proxima Nova"/>
              <a:cs typeface="Proxima Nova"/>
              <a:sym typeface="Proxima Nova"/>
            </a:endParaRPr>
          </a:p>
          <a:p>
            <a:pPr marL="0" lvl="0" indent="0" algn="l" rtl="0">
              <a:spcBef>
                <a:spcPts val="0"/>
              </a:spcBef>
              <a:spcAft>
                <a:spcPts val="0"/>
              </a:spcAft>
              <a:buNone/>
            </a:pPr>
            <a:endParaRPr sz="1600">
              <a:latin typeface="Proxima Nova"/>
              <a:ea typeface="Proxima Nova"/>
              <a:cs typeface="Proxima Nova"/>
              <a:sym typeface="Proxima Nova"/>
            </a:endParaRPr>
          </a:p>
          <a:p>
            <a:pPr marL="457200" lvl="0" indent="-330200" algn="l" rtl="0">
              <a:spcBef>
                <a:spcPts val="0"/>
              </a:spcBef>
              <a:spcAft>
                <a:spcPts val="0"/>
              </a:spcAft>
              <a:buSzPts val="1600"/>
              <a:buFont typeface="Proxima Nova"/>
              <a:buChar char="●"/>
            </a:pPr>
            <a:r>
              <a:rPr lang="en" sz="1600">
                <a:latin typeface="Proxima Nova"/>
                <a:ea typeface="Proxima Nova"/>
                <a:cs typeface="Proxima Nova"/>
                <a:sym typeface="Proxima Nova"/>
              </a:rPr>
              <a:t>Answer any questions about how the innovation works</a:t>
            </a:r>
            <a:endParaRPr sz="1600">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Identify benefits / harms of the innovation from their character’s point of view. You likely won’t always agree!</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Identify ways that different proposed innovations could </a:t>
            </a:r>
            <a:br>
              <a:rPr lang="en" sz="1600">
                <a:solidFill>
                  <a:schemeClr val="dk1"/>
                </a:solidFill>
                <a:latin typeface="Proxima Nova"/>
                <a:ea typeface="Proxima Nova"/>
                <a:cs typeface="Proxima Nova"/>
                <a:sym typeface="Proxima Nova"/>
              </a:rPr>
            </a:br>
            <a:r>
              <a:rPr lang="en" sz="1600">
                <a:solidFill>
                  <a:schemeClr val="dk1"/>
                </a:solidFill>
                <a:latin typeface="Proxima Nova"/>
                <a:ea typeface="Proxima Nova"/>
                <a:cs typeface="Proxima Nova"/>
                <a:sym typeface="Proxima Nova"/>
              </a:rPr>
              <a:t>work together to make an overall stronger proposal</a:t>
            </a:r>
            <a:endParaRPr sz="1600">
              <a:solidFill>
                <a:schemeClr val="dk1"/>
              </a:solidFill>
              <a:latin typeface="Proxima Nova"/>
              <a:ea typeface="Proxima Nova"/>
              <a:cs typeface="Proxima Nova"/>
              <a:sym typeface="Proxima Nova"/>
            </a:endParaRPr>
          </a:p>
          <a:p>
            <a:pPr marL="457200" lvl="0" indent="-355600" algn="l" rtl="0">
              <a:spcBef>
                <a:spcPts val="0"/>
              </a:spcBef>
              <a:spcAft>
                <a:spcPts val="0"/>
              </a:spcAft>
              <a:buClr>
                <a:schemeClr val="dk1"/>
              </a:buClr>
              <a:buSzPts val="2000"/>
              <a:buFont typeface="Proxima Nova"/>
              <a:buChar char="●"/>
            </a:pPr>
            <a:r>
              <a:rPr lang="en" sz="1600">
                <a:solidFill>
                  <a:schemeClr val="dk1"/>
                </a:solidFill>
                <a:latin typeface="Proxima Nova"/>
                <a:ea typeface="Proxima Nova"/>
                <a:cs typeface="Proxima Nova"/>
                <a:sym typeface="Proxima Nova"/>
              </a:rPr>
              <a:t>Document your feedback in </a:t>
            </a:r>
            <a:r>
              <a:rPr lang="en" sz="1600" b="1">
                <a:solidFill>
                  <a:schemeClr val="dk1"/>
                </a:solidFill>
                <a:latin typeface="Proxima Nova"/>
                <a:ea typeface="Proxima Nova"/>
                <a:cs typeface="Proxima Nova"/>
                <a:sym typeface="Proxima Nova"/>
              </a:rPr>
              <a:t>Step 3</a:t>
            </a:r>
            <a:r>
              <a:rPr lang="en" sz="1600">
                <a:solidFill>
                  <a:schemeClr val="dk1"/>
                </a:solidFill>
                <a:latin typeface="Proxima Nova"/>
                <a:ea typeface="Proxima Nova"/>
                <a:cs typeface="Proxima Nova"/>
                <a:sym typeface="Proxima Nova"/>
              </a:rPr>
              <a:t> of your Project Guide</a:t>
            </a:r>
            <a:r>
              <a:rPr lang="en" sz="2000">
                <a:solidFill>
                  <a:schemeClr val="dk1"/>
                </a:solidFill>
                <a:latin typeface="Proxima Nova"/>
                <a:ea typeface="Proxima Nova"/>
                <a:cs typeface="Proxima Nova"/>
                <a:sym typeface="Proxima Nova"/>
              </a:rPr>
              <a:t> </a:t>
            </a:r>
            <a:endParaRPr sz="2000" b="1">
              <a:solidFill>
                <a:schemeClr val="dk1"/>
              </a:solidFill>
              <a:latin typeface="Proxima Nova"/>
              <a:ea typeface="Proxima Nova"/>
              <a:cs typeface="Proxima Nova"/>
              <a:sym typeface="Proxima Nova"/>
            </a:endParaRPr>
          </a:p>
        </p:txBody>
      </p:sp>
      <p:pic>
        <p:nvPicPr>
          <p:cNvPr id="633" name="Google Shape;633;p108"/>
          <p:cNvPicPr preferRelativeResize="0"/>
          <p:nvPr/>
        </p:nvPicPr>
        <p:blipFill>
          <a:blip r:embed="rId4">
            <a:alphaModFix/>
          </a:blip>
          <a:stretch>
            <a:fillRect/>
          </a:stretch>
        </p:blipFill>
        <p:spPr>
          <a:xfrm>
            <a:off x="7120950" y="1229400"/>
            <a:ext cx="1966800" cy="2541700"/>
          </a:xfrm>
          <a:prstGeom prst="rect">
            <a:avLst/>
          </a:prstGeom>
          <a:noFill/>
          <a:ln w="9525" cap="flat" cmpd="sng">
            <a:solidFill>
              <a:schemeClr val="dk2"/>
            </a:solidFill>
            <a:prstDash val="solid"/>
            <a:round/>
            <a:headEnd type="none" w="sm" len="sm"/>
            <a:tailEnd type="none" w="sm" len="sm"/>
          </a:ln>
        </p:spPr>
      </p:pic>
      <p:sp>
        <p:nvSpPr>
          <p:cNvPr id="634" name="Google Shape;634;p108"/>
          <p:cNvSpPr txBox="1"/>
          <p:nvPr/>
        </p:nvSpPr>
        <p:spPr>
          <a:xfrm>
            <a:off x="76550" y="3310050"/>
            <a:ext cx="6647100" cy="17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Proxima Nova"/>
                <a:ea typeface="Proxima Nova"/>
                <a:cs typeface="Proxima Nova"/>
                <a:sym typeface="Proxima Nova"/>
              </a:rPr>
              <a:t>Create a unifying theme for your presentation:</a:t>
            </a:r>
            <a:endParaRPr sz="2000" b="1">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As a group, pick a unifying theme for your final presentation. Maybe you are focusing on student health or boosting test scores. Find the theme that makes the most sense given your innovations. </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Each participant should narrow down their choices to one innovation that will be part of your team’s cohesive submission.</a:t>
            </a:r>
            <a:endParaRPr sz="1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8"/>
        <p:cNvGrpSpPr/>
        <p:nvPr/>
      </p:nvGrpSpPr>
      <p:grpSpPr>
        <a:xfrm>
          <a:off x="0" y="0"/>
          <a:ext cx="0" cy="0"/>
          <a:chOff x="0" y="0"/>
          <a:chExt cx="0" cy="0"/>
        </a:xfrm>
      </p:grpSpPr>
      <p:sp>
        <p:nvSpPr>
          <p:cNvPr id="639" name="Google Shape;639;p109"/>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Day 3 - Activity</a:t>
            </a:r>
            <a:endParaRPr>
              <a:solidFill>
                <a:srgbClr val="FFFFFF"/>
              </a:solidFill>
            </a:endParaRPr>
          </a:p>
        </p:txBody>
      </p:sp>
      <p:sp>
        <p:nvSpPr>
          <p:cNvPr id="640" name="Google Shape;640;p109"/>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641" name="Google Shape;641;p109"/>
          <p:cNvSpPr txBox="1"/>
          <p:nvPr/>
        </p:nvSpPr>
        <p:spPr>
          <a:xfrm>
            <a:off x="197575" y="601100"/>
            <a:ext cx="67119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b="1">
                <a:solidFill>
                  <a:schemeClr val="dk1"/>
                </a:solidFill>
                <a:latin typeface="Proxima Nova"/>
                <a:ea typeface="Proxima Nova"/>
                <a:cs typeface="Proxima Nova"/>
                <a:sym typeface="Proxima Nova"/>
              </a:rPr>
              <a:t>Begin working on Innovation One-Pager</a:t>
            </a:r>
            <a:endParaRPr sz="2800" b="1">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2000">
              <a:latin typeface="Proxima Nova"/>
              <a:ea typeface="Proxima Nova"/>
              <a:cs typeface="Proxima Nova"/>
              <a:sym typeface="Proxima Nova"/>
            </a:endParaRPr>
          </a:p>
          <a:p>
            <a:pPr marL="0" lvl="0" indent="0" algn="l" rtl="0">
              <a:spcBef>
                <a:spcPts val="0"/>
              </a:spcBef>
              <a:spcAft>
                <a:spcPts val="0"/>
              </a:spcAft>
              <a:buNone/>
            </a:pPr>
            <a:r>
              <a:rPr lang="en" sz="2000">
                <a:latin typeface="Proxima Nova"/>
                <a:ea typeface="Proxima Nova"/>
                <a:cs typeface="Proxima Nova"/>
                <a:sym typeface="Proxima Nova"/>
              </a:rPr>
              <a:t>Based on the discussions you had with your team, pick the one innovation that you think has the potential to have the greatest positive effect on the schools for the largest number of people.</a:t>
            </a:r>
            <a:endParaRPr sz="2000">
              <a:latin typeface="Proxima Nova"/>
              <a:ea typeface="Proxima Nova"/>
              <a:cs typeface="Proxima Nova"/>
              <a:sym typeface="Proxima Nova"/>
            </a:endParaRPr>
          </a:p>
          <a:p>
            <a:pPr marL="0" lvl="0" indent="0" algn="l" rtl="0">
              <a:spcBef>
                <a:spcPts val="0"/>
              </a:spcBef>
              <a:spcAft>
                <a:spcPts val="0"/>
              </a:spcAft>
              <a:buNone/>
            </a:pPr>
            <a:endParaRPr sz="2000">
              <a:latin typeface="Proxima Nova"/>
              <a:ea typeface="Proxima Nova"/>
              <a:cs typeface="Proxima Nova"/>
              <a:sym typeface="Proxima Nova"/>
            </a:endParaRPr>
          </a:p>
          <a:p>
            <a:pPr marL="0" lvl="0" indent="0" algn="l" rtl="0">
              <a:spcBef>
                <a:spcPts val="0"/>
              </a:spcBef>
              <a:spcAft>
                <a:spcPts val="0"/>
              </a:spcAft>
              <a:buNone/>
            </a:pPr>
            <a:r>
              <a:rPr lang="en" sz="2000">
                <a:latin typeface="Proxima Nova"/>
                <a:ea typeface="Proxima Nova"/>
                <a:cs typeface="Proxima Nova"/>
                <a:sym typeface="Proxima Nova"/>
              </a:rPr>
              <a:t>Begin working on filling in your Innovation One-pager, using your research as well as the feedback from your teammates.</a:t>
            </a:r>
            <a:endParaRPr sz="2000">
              <a:latin typeface="Proxima Nova"/>
              <a:ea typeface="Proxima Nova"/>
              <a:cs typeface="Proxima Nova"/>
              <a:sym typeface="Proxima Nova"/>
            </a:endParaRPr>
          </a:p>
          <a:p>
            <a:pPr marL="0" lvl="0" indent="0" algn="l" rtl="0">
              <a:spcBef>
                <a:spcPts val="0"/>
              </a:spcBef>
              <a:spcAft>
                <a:spcPts val="0"/>
              </a:spcAft>
              <a:buNone/>
            </a:pPr>
            <a:endParaRPr sz="2000">
              <a:latin typeface="Proxima Nova"/>
              <a:ea typeface="Proxima Nova"/>
              <a:cs typeface="Proxima Nova"/>
              <a:sym typeface="Proxima Nova"/>
            </a:endParaRPr>
          </a:p>
          <a:p>
            <a:pPr marL="0" lvl="0" indent="0" algn="l" rtl="0">
              <a:spcBef>
                <a:spcPts val="0"/>
              </a:spcBef>
              <a:spcAft>
                <a:spcPts val="0"/>
              </a:spcAft>
              <a:buNone/>
            </a:pPr>
            <a:r>
              <a:rPr lang="en" sz="2000">
                <a:latin typeface="Proxima Nova"/>
                <a:ea typeface="Proxima Nova"/>
                <a:cs typeface="Proxima Nova"/>
                <a:sym typeface="Proxima Nova"/>
              </a:rPr>
              <a:t>You can find the directions for your One-pager in </a:t>
            </a:r>
            <a:r>
              <a:rPr lang="en" sz="2000" b="1">
                <a:latin typeface="Proxima Nova"/>
                <a:ea typeface="Proxima Nova"/>
                <a:cs typeface="Proxima Nova"/>
                <a:sym typeface="Proxima Nova"/>
              </a:rPr>
              <a:t>Step 4</a:t>
            </a:r>
            <a:r>
              <a:rPr lang="en" sz="2000">
                <a:latin typeface="Proxima Nova"/>
                <a:ea typeface="Proxima Nova"/>
                <a:cs typeface="Proxima Nova"/>
                <a:sym typeface="Proxima Nova"/>
              </a:rPr>
              <a:t> of the Project Guide.</a:t>
            </a:r>
            <a:endParaRPr sz="2000">
              <a:latin typeface="Proxima Nova"/>
              <a:ea typeface="Proxima Nova"/>
              <a:cs typeface="Proxima Nova"/>
              <a:sym typeface="Proxima Nova"/>
            </a:endParaRPr>
          </a:p>
        </p:txBody>
      </p:sp>
      <p:pic>
        <p:nvPicPr>
          <p:cNvPr id="642" name="Google Shape;642;p109"/>
          <p:cNvPicPr preferRelativeResize="0"/>
          <p:nvPr/>
        </p:nvPicPr>
        <p:blipFill>
          <a:blip r:embed="rId4">
            <a:alphaModFix/>
          </a:blip>
          <a:stretch>
            <a:fillRect/>
          </a:stretch>
        </p:blipFill>
        <p:spPr>
          <a:xfrm>
            <a:off x="6985675" y="1447800"/>
            <a:ext cx="1929725" cy="255871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6"/>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111"/>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5</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Security Risks Part 1</a:t>
            </a:r>
            <a:endParaRPr sz="3600" b="1">
              <a:solidFill>
                <a:srgbClr val="FFFFFF"/>
              </a:solidFill>
              <a:latin typeface="Proxima Nova"/>
              <a:ea typeface="Proxima Nova"/>
              <a:cs typeface="Proxima Nova"/>
              <a:sym typeface="Proxima Nova"/>
            </a:endParaRPr>
          </a:p>
        </p:txBody>
      </p:sp>
      <p:pic>
        <p:nvPicPr>
          <p:cNvPr id="652" name="Google Shape;652;p111"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653" name="Google Shape;653;p111"/>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7"/>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59"/>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1 - Warm Up</a:t>
            </a:r>
            <a:endParaRPr>
              <a:solidFill>
                <a:srgbClr val="FFFFFF"/>
              </a:solidFill>
            </a:endParaRPr>
          </a:p>
        </p:txBody>
      </p:sp>
      <p:sp>
        <p:nvSpPr>
          <p:cNvPr id="246" name="Google Shape;246;p59"/>
          <p:cNvSpPr/>
          <p:nvPr/>
        </p:nvSpPr>
        <p:spPr>
          <a:xfrm>
            <a:off x="392400" y="2743700"/>
            <a:ext cx="5178000" cy="12471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59"/>
          <p:cNvCxnSpPr/>
          <p:nvPr/>
        </p:nvCxnSpPr>
        <p:spPr>
          <a:xfrm>
            <a:off x="5577500" y="2757700"/>
            <a:ext cx="189300" cy="7707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59"/>
          <p:cNvCxnSpPr/>
          <p:nvPr/>
        </p:nvCxnSpPr>
        <p:spPr>
          <a:xfrm rot="10800000" flipH="1">
            <a:off x="5248275" y="3528400"/>
            <a:ext cx="518400" cy="4764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59"/>
          <p:cNvCxnSpPr/>
          <p:nvPr/>
        </p:nvCxnSpPr>
        <p:spPr>
          <a:xfrm rot="10800000">
            <a:off x="5381175" y="3528475"/>
            <a:ext cx="385500" cy="0"/>
          </a:xfrm>
          <a:prstGeom prst="straightConnector1">
            <a:avLst/>
          </a:prstGeom>
          <a:noFill/>
          <a:ln w="9525" cap="flat" cmpd="sng">
            <a:solidFill>
              <a:schemeClr val="dk2"/>
            </a:solidFill>
            <a:prstDash val="solid"/>
            <a:round/>
            <a:headEnd type="none" w="med" len="med"/>
            <a:tailEnd type="none" w="med" len="med"/>
          </a:ln>
        </p:spPr>
      </p:cxnSp>
      <p:sp>
        <p:nvSpPr>
          <p:cNvPr id="250" name="Google Shape;250;p59"/>
          <p:cNvSpPr txBox="1"/>
          <p:nvPr/>
        </p:nvSpPr>
        <p:spPr>
          <a:xfrm>
            <a:off x="910796" y="2867047"/>
            <a:ext cx="4659600" cy="9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251" name="Google Shape;251;p59"/>
          <p:cNvGrpSpPr/>
          <p:nvPr/>
        </p:nvGrpSpPr>
        <p:grpSpPr>
          <a:xfrm>
            <a:off x="631772" y="2867053"/>
            <a:ext cx="1000200" cy="1000200"/>
            <a:chOff x="6325800" y="2229100"/>
            <a:chExt cx="1000200" cy="1000200"/>
          </a:xfrm>
        </p:grpSpPr>
        <p:grpSp>
          <p:nvGrpSpPr>
            <p:cNvPr id="252" name="Google Shape;252;p59"/>
            <p:cNvGrpSpPr/>
            <p:nvPr/>
          </p:nvGrpSpPr>
          <p:grpSpPr>
            <a:xfrm>
              <a:off x="6325800" y="2229100"/>
              <a:ext cx="1000200" cy="1000200"/>
              <a:chOff x="6325800" y="2229100"/>
              <a:chExt cx="1000200" cy="1000200"/>
            </a:xfrm>
          </p:grpSpPr>
          <p:sp>
            <p:nvSpPr>
              <p:cNvPr id="253" name="Google Shape;253;p59"/>
              <p:cNvSpPr/>
              <p:nvPr/>
            </p:nvSpPr>
            <p:spPr>
              <a:xfrm>
                <a:off x="6325800" y="2229100"/>
                <a:ext cx="1000200" cy="10002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9"/>
              <p:cNvSpPr/>
              <p:nvPr/>
            </p:nvSpPr>
            <p:spPr>
              <a:xfrm>
                <a:off x="6376050" y="2279350"/>
                <a:ext cx="899700" cy="899700"/>
              </a:xfrm>
              <a:prstGeom prst="ellipse">
                <a:avLst/>
              </a:prstGeom>
              <a:solidFill>
                <a:srgbClr val="1D8C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5" name="Google Shape;255;p59"/>
            <p:cNvCxnSpPr>
              <a:stCxn id="254" idx="0"/>
              <a:endCxn id="254" idx="0"/>
            </p:cNvCxnSpPr>
            <p:nvPr/>
          </p:nvCxnSpPr>
          <p:spPr>
            <a:xfrm>
              <a:off x="6825900" y="2279350"/>
              <a:ext cx="0" cy="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59"/>
            <p:cNvCxnSpPr>
              <a:stCxn id="254" idx="0"/>
              <a:endCxn id="254" idx="0"/>
            </p:cNvCxnSpPr>
            <p:nvPr/>
          </p:nvCxnSpPr>
          <p:spPr>
            <a:xfrm>
              <a:off x="6825900" y="2279350"/>
              <a:ext cx="0" cy="0"/>
            </a:xfrm>
            <a:prstGeom prst="straightConnector1">
              <a:avLst/>
            </a:prstGeom>
            <a:noFill/>
            <a:ln w="9525" cap="flat" cmpd="sng">
              <a:solidFill>
                <a:srgbClr val="FF0000"/>
              </a:solidFill>
              <a:prstDash val="solid"/>
              <a:round/>
              <a:headEnd type="none" w="med" len="med"/>
              <a:tailEnd type="none" w="med" len="med"/>
            </a:ln>
          </p:spPr>
        </p:cxnSp>
        <p:sp>
          <p:nvSpPr>
            <p:cNvPr id="257" name="Google Shape;257;p59"/>
            <p:cNvSpPr txBox="1"/>
            <p:nvPr/>
          </p:nvSpPr>
          <p:spPr>
            <a:xfrm>
              <a:off x="6364050" y="2577313"/>
              <a:ext cx="923700" cy="295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Regular"/>
                  <a:ea typeface="Oswald Regular"/>
                  <a:cs typeface="Oswald Regular"/>
                  <a:sym typeface="Oswald"/>
                </a:rPr>
                <a:t>TEACHER</a:t>
              </a:r>
              <a:endParaRPr>
                <a:latin typeface="Oswald Regular"/>
                <a:ea typeface="Oswald Regular"/>
                <a:cs typeface="Oswald Regular"/>
                <a:sym typeface="Oswald"/>
              </a:endParaRPr>
            </a:p>
          </p:txBody>
        </p:sp>
        <p:cxnSp>
          <p:nvCxnSpPr>
            <p:cNvPr id="258" name="Google Shape;258;p59"/>
            <p:cNvCxnSpPr/>
            <p:nvPr/>
          </p:nvCxnSpPr>
          <p:spPr>
            <a:xfrm>
              <a:off x="6473952" y="2430483"/>
              <a:ext cx="713100" cy="7800"/>
            </a:xfrm>
            <a:prstGeom prst="straightConnector1">
              <a:avLst/>
            </a:prstGeom>
            <a:noFill/>
            <a:ln w="38100" cap="flat" cmpd="sng">
              <a:solidFill>
                <a:srgbClr val="FFFFFF"/>
              </a:solidFill>
              <a:prstDash val="solid"/>
              <a:round/>
              <a:headEnd type="none" w="med" len="med"/>
              <a:tailEnd type="none" w="med" len="med"/>
            </a:ln>
          </p:spPr>
        </p:cxnSp>
        <p:cxnSp>
          <p:nvCxnSpPr>
            <p:cNvPr id="259" name="Google Shape;259;p59"/>
            <p:cNvCxnSpPr/>
            <p:nvPr/>
          </p:nvCxnSpPr>
          <p:spPr>
            <a:xfrm>
              <a:off x="6477000" y="3026664"/>
              <a:ext cx="713100" cy="7800"/>
            </a:xfrm>
            <a:prstGeom prst="straightConnector1">
              <a:avLst/>
            </a:prstGeom>
            <a:noFill/>
            <a:ln w="38100" cap="flat" cmpd="sng">
              <a:solidFill>
                <a:srgbClr val="FFFFFF"/>
              </a:solidFill>
              <a:prstDash val="solid"/>
              <a:round/>
              <a:headEnd type="none" w="med" len="med"/>
              <a:tailEnd type="none" w="med" len="med"/>
            </a:ln>
          </p:spPr>
        </p:cxnSp>
      </p:grpSp>
      <p:sp>
        <p:nvSpPr>
          <p:cNvPr id="260" name="Google Shape;260;p59"/>
          <p:cNvSpPr txBox="1"/>
          <p:nvPr/>
        </p:nvSpPr>
        <p:spPr>
          <a:xfrm>
            <a:off x="2038950" y="3714800"/>
            <a:ext cx="41412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261" name="Google Shape;261;p59"/>
          <p:cNvSpPr/>
          <p:nvPr/>
        </p:nvSpPr>
        <p:spPr>
          <a:xfrm>
            <a:off x="6376500" y="2396275"/>
            <a:ext cx="2767500" cy="44955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9"/>
          <p:cNvSpPr/>
          <p:nvPr/>
        </p:nvSpPr>
        <p:spPr>
          <a:xfrm>
            <a:off x="6782650" y="879800"/>
            <a:ext cx="1863900" cy="1863900"/>
          </a:xfrm>
          <a:prstGeom prst="ellipse">
            <a:avLst/>
          </a:prstGeom>
          <a:solidFill>
            <a:srgbClr val="999999"/>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59"/>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264" name="Google Shape;264;p59"/>
          <p:cNvPicPr preferRelativeResize="0"/>
          <p:nvPr/>
        </p:nvPicPr>
        <p:blipFill>
          <a:blip r:embed="rId5">
            <a:alphaModFix/>
          </a:blip>
          <a:stretch>
            <a:fillRect/>
          </a:stretch>
        </p:blipFill>
        <p:spPr>
          <a:xfrm rot="-4499998" flipH="1">
            <a:off x="8226766" y="3012622"/>
            <a:ext cx="158598" cy="602967"/>
          </a:xfrm>
          <a:prstGeom prst="rect">
            <a:avLst/>
          </a:prstGeom>
          <a:noFill/>
          <a:ln>
            <a:noFill/>
          </a:ln>
        </p:spPr>
      </p:pic>
      <p:sp>
        <p:nvSpPr>
          <p:cNvPr id="265" name="Google Shape;265;p59"/>
          <p:cNvSpPr txBox="1"/>
          <p:nvPr/>
        </p:nvSpPr>
        <p:spPr>
          <a:xfrm>
            <a:off x="1891875" y="497500"/>
            <a:ext cx="5248200" cy="13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Simulation Mode</a:t>
            </a:r>
            <a:endParaRPr sz="3000" b="1">
              <a:latin typeface="Proxima Nova"/>
              <a:ea typeface="Proxima Nova"/>
              <a:cs typeface="Proxima Nova"/>
              <a:sym typeface="Proxima Nova"/>
            </a:endParaRPr>
          </a:p>
        </p:txBody>
      </p:sp>
      <p:sp>
        <p:nvSpPr>
          <p:cNvPr id="266" name="Google Shape;266;p59"/>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p113"/>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5 - Warm Up</a:t>
            </a:r>
            <a:endParaRPr>
              <a:solidFill>
                <a:srgbClr val="FFFFFF"/>
              </a:solidFill>
            </a:endParaRPr>
          </a:p>
        </p:txBody>
      </p:sp>
      <p:sp>
        <p:nvSpPr>
          <p:cNvPr id="663" name="Google Shape;663;p113"/>
          <p:cNvSpPr txBox="1"/>
          <p:nvPr/>
        </p:nvSpPr>
        <p:spPr>
          <a:xfrm>
            <a:off x="523500" y="684400"/>
            <a:ext cx="8097000" cy="42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a:t>
            </a:r>
            <a:r>
              <a:rPr lang="en" sz="3000">
                <a:latin typeface="Proxima Nova"/>
                <a:ea typeface="Proxima Nova"/>
                <a:cs typeface="Proxima Nova"/>
                <a:sym typeface="Proxima Nova"/>
              </a:rPr>
              <a:t> </a:t>
            </a:r>
            <a:endParaRPr sz="3000">
              <a:latin typeface="Proxima Nova"/>
              <a:ea typeface="Proxima Nova"/>
              <a:cs typeface="Proxima Nova"/>
              <a:sym typeface="Proxima Nova"/>
            </a:endParaRPr>
          </a:p>
          <a:p>
            <a:pPr marL="0" lvl="0" indent="0" algn="ctr" rtl="0">
              <a:spcBef>
                <a:spcPts val="0"/>
              </a:spcBef>
              <a:spcAft>
                <a:spcPts val="0"/>
              </a:spcAft>
              <a:buNone/>
            </a:pP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000">
                <a:solidFill>
                  <a:schemeClr val="dk1"/>
                </a:solidFill>
                <a:latin typeface="Proxima Nova"/>
                <a:ea typeface="Proxima Nova"/>
                <a:cs typeface="Proxima Nova"/>
                <a:sym typeface="Proxima Nova"/>
              </a:rPr>
              <a:t>Have you ever received an email or a text message that looked suspicious? Have you ever been unsure if you should open the message or click on a link? </a:t>
            </a: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000">
                <a:solidFill>
                  <a:schemeClr val="dk1"/>
                </a:solidFill>
                <a:latin typeface="Proxima Nova"/>
                <a:ea typeface="Proxima Nova"/>
                <a:cs typeface="Proxima Nova"/>
                <a:sym typeface="Proxima Nova"/>
              </a:rPr>
              <a:t>What are the things that made you suspicious?</a:t>
            </a:r>
            <a:r>
              <a:rPr lang="en" sz="3600">
                <a:solidFill>
                  <a:schemeClr val="dk1"/>
                </a:solidFill>
                <a:latin typeface="Proxima Nova"/>
                <a:ea typeface="Proxima Nova"/>
                <a:cs typeface="Proxima Nova"/>
                <a:sym typeface="Proxima Nova"/>
              </a:rPr>
              <a:t> </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7"/>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1"/>
        <p:cNvGrpSpPr/>
        <p:nvPr/>
      </p:nvGrpSpPr>
      <p:grpSpPr>
        <a:xfrm>
          <a:off x="0" y="0"/>
          <a:ext cx="0" cy="0"/>
          <a:chOff x="0" y="0"/>
          <a:chExt cx="0" cy="0"/>
        </a:xfrm>
      </p:grpSpPr>
      <p:sp>
        <p:nvSpPr>
          <p:cNvPr id="672" name="Google Shape;672;p115"/>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5 - Activity</a:t>
            </a:r>
            <a:endParaRPr>
              <a:solidFill>
                <a:srgbClr val="FFFFFF"/>
              </a:solidFill>
            </a:endParaRPr>
          </a:p>
        </p:txBody>
      </p:sp>
      <p:pic>
        <p:nvPicPr>
          <p:cNvPr id="673" name="Google Shape;673;p115"/>
          <p:cNvPicPr preferRelativeResize="0"/>
          <p:nvPr/>
        </p:nvPicPr>
        <p:blipFill>
          <a:blip r:embed="rId4">
            <a:alphaModFix/>
          </a:blip>
          <a:stretch>
            <a:fillRect/>
          </a:stretch>
        </p:blipFill>
        <p:spPr>
          <a:xfrm>
            <a:off x="608625" y="748129"/>
            <a:ext cx="2400950" cy="1615025"/>
          </a:xfrm>
          <a:prstGeom prst="rect">
            <a:avLst/>
          </a:prstGeom>
          <a:noFill/>
          <a:ln>
            <a:noFill/>
          </a:ln>
        </p:spPr>
      </p:pic>
      <p:sp>
        <p:nvSpPr>
          <p:cNvPr id="674" name="Google Shape;674;p115"/>
          <p:cNvSpPr txBox="1"/>
          <p:nvPr/>
        </p:nvSpPr>
        <p:spPr>
          <a:xfrm>
            <a:off x="3907300" y="691675"/>
            <a:ext cx="4871100" cy="41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Proxima Nova"/>
                <a:ea typeface="Proxima Nova"/>
                <a:cs typeface="Proxima Nova"/>
                <a:sym typeface="Proxima Nova"/>
              </a:rPr>
              <a:t>Jigsaw:</a:t>
            </a:r>
            <a:endParaRPr sz="1800" b="1">
              <a:latin typeface="Proxima Nova"/>
              <a:ea typeface="Proxima Nova"/>
              <a:cs typeface="Proxima Nova"/>
              <a:sym typeface="Proxima Nova"/>
            </a:endParaRPr>
          </a:p>
          <a:p>
            <a:pPr marL="0" lvl="0" indent="0" algn="l" rtl="0">
              <a:spcBef>
                <a:spcPts val="0"/>
              </a:spcBef>
              <a:spcAft>
                <a:spcPts val="0"/>
              </a:spcAft>
              <a:buNone/>
            </a:pPr>
            <a:endParaRPr b="1">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With your jigsaw group, navigate to your assigned level on Code Studio. </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Group 1: Keylogging (level 1)</a:t>
            </a: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Group 2: Phishing (level 2)</a:t>
            </a: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Group 3: Malware (level 3)</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Look at the examples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Read the articles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Create a PSA (Public Service Announcement) slide. </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
                <a:latin typeface="Proxima Nova"/>
                <a:ea typeface="Proxima Nova"/>
                <a:cs typeface="Proxima Nova"/>
                <a:sym typeface="Proxima Nova"/>
              </a:rPr>
              <a:t>What is the security risk?</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
                <a:latin typeface="Proxima Nova"/>
                <a:ea typeface="Proxima Nova"/>
                <a:cs typeface="Proxima Nova"/>
                <a:sym typeface="Proxima Nova"/>
              </a:rPr>
              <a:t>How are people targeted? </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
                <a:latin typeface="Proxima Nova"/>
                <a:ea typeface="Proxima Nova"/>
                <a:cs typeface="Proxima Nova"/>
                <a:sym typeface="Proxima Nova"/>
              </a:rPr>
              <a:t>What are the warnings? </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b="1">
                <a:latin typeface="Proxima Nova"/>
                <a:ea typeface="Proxima Nova"/>
                <a:cs typeface="Proxima Nova"/>
                <a:sym typeface="Proxima Nova"/>
              </a:rPr>
              <a:t>Note: </a:t>
            </a:r>
            <a:r>
              <a:rPr lang="en">
                <a:latin typeface="Proxima Nova"/>
                <a:ea typeface="Proxima Nova"/>
                <a:cs typeface="Proxima Nova"/>
                <a:sym typeface="Proxima Nova"/>
              </a:rPr>
              <a:t>Visuals are encouraged! Don't write a paragraph on your slide. Each person in the group needs to make a slide on the topic. </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pic>
        <p:nvPicPr>
          <p:cNvPr id="675" name="Google Shape;675;p115"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title="Timer 20m">
            <a:hlinkClick r:id="rId5"/>
          </p:cNvPr>
          <p:cNvPicPr preferRelativeResize="0"/>
          <p:nvPr/>
        </p:nvPicPr>
        <p:blipFill>
          <a:blip r:embed="rId6">
            <a:alphaModFix/>
          </a:blip>
          <a:stretch>
            <a:fillRect/>
          </a:stretch>
        </p:blipFill>
        <p:spPr>
          <a:xfrm>
            <a:off x="152400" y="2515554"/>
            <a:ext cx="3300728" cy="247554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9"/>
        <p:cNvGrpSpPr/>
        <p:nvPr/>
      </p:nvGrpSpPr>
      <p:grpSpPr>
        <a:xfrm>
          <a:off x="0" y="0"/>
          <a:ext cx="0" cy="0"/>
          <a:chOff x="0" y="0"/>
          <a:chExt cx="0" cy="0"/>
        </a:xfrm>
      </p:grpSpPr>
      <p:sp>
        <p:nvSpPr>
          <p:cNvPr id="680" name="Google Shape;680;p116"/>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5 - Activity</a:t>
            </a:r>
            <a:endParaRPr>
              <a:solidFill>
                <a:srgbClr val="FFFFFF"/>
              </a:solidFill>
            </a:endParaRPr>
          </a:p>
        </p:txBody>
      </p:sp>
      <p:sp>
        <p:nvSpPr>
          <p:cNvPr id="681" name="Google Shape;681;p116"/>
          <p:cNvSpPr txBox="1"/>
          <p:nvPr/>
        </p:nvSpPr>
        <p:spPr>
          <a:xfrm>
            <a:off x="1006800" y="971300"/>
            <a:ext cx="7130400" cy="11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682" name="Google Shape;682;p116"/>
          <p:cNvSpPr txBox="1"/>
          <p:nvPr/>
        </p:nvSpPr>
        <p:spPr>
          <a:xfrm>
            <a:off x="500575" y="812525"/>
            <a:ext cx="8016300" cy="380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Proxima Nova"/>
                <a:ea typeface="Proxima Nova"/>
                <a:cs typeface="Proxima Nova"/>
                <a:sym typeface="Proxima Nova"/>
              </a:rPr>
              <a:t>Do This:</a:t>
            </a:r>
            <a:endParaRPr sz="2400" b="1">
              <a:latin typeface="Proxima Nova"/>
              <a:ea typeface="Proxima Nova"/>
              <a:cs typeface="Proxima Nova"/>
              <a:sym typeface="Proxima Nova"/>
            </a:endParaRPr>
          </a:p>
          <a:p>
            <a:pPr marL="0" lvl="0" indent="0" algn="ctr" rtl="0">
              <a:spcBef>
                <a:spcPts val="0"/>
              </a:spcBef>
              <a:spcAft>
                <a:spcPts val="0"/>
              </a:spcAft>
              <a:buNone/>
            </a:pPr>
            <a:endParaRPr sz="2400" b="1">
              <a:latin typeface="Proxima Nova"/>
              <a:ea typeface="Proxima Nova"/>
              <a:cs typeface="Proxima Nova"/>
              <a:sym typeface="Proxima Nova"/>
            </a:endParaRPr>
          </a:p>
          <a:p>
            <a:pPr marL="0" lvl="0" indent="0" algn="ctr" rtl="0">
              <a:spcBef>
                <a:spcPts val="0"/>
              </a:spcBef>
              <a:spcAft>
                <a:spcPts val="0"/>
              </a:spcAft>
              <a:buNone/>
            </a:pPr>
            <a:r>
              <a:rPr lang="en" sz="2400">
                <a:latin typeface="Proxima Nova"/>
                <a:ea typeface="Proxima Nova"/>
                <a:cs typeface="Proxima Nova"/>
                <a:sym typeface="Proxima Nova"/>
              </a:rPr>
              <a:t>Form new groups, with one person from each topic area.</a:t>
            </a:r>
            <a:endParaRPr sz="2400">
              <a:latin typeface="Proxima Nova"/>
              <a:ea typeface="Proxima Nova"/>
              <a:cs typeface="Proxima Nova"/>
              <a:sym typeface="Proxima Nova"/>
            </a:endParaRPr>
          </a:p>
          <a:p>
            <a:pPr marL="0" lvl="0" indent="0" algn="ctr" rtl="0">
              <a:spcBef>
                <a:spcPts val="0"/>
              </a:spcBef>
              <a:spcAft>
                <a:spcPts val="0"/>
              </a:spcAft>
              <a:buNone/>
            </a:pPr>
            <a:endParaRPr sz="2400">
              <a:latin typeface="Proxima Nova"/>
              <a:ea typeface="Proxima Nova"/>
              <a:cs typeface="Proxima Nova"/>
              <a:sym typeface="Proxima Nova"/>
            </a:endParaRPr>
          </a:p>
          <a:p>
            <a:pPr marL="0" lvl="0" indent="0" algn="ctr" rtl="0">
              <a:spcBef>
                <a:spcPts val="0"/>
              </a:spcBef>
              <a:spcAft>
                <a:spcPts val="0"/>
              </a:spcAft>
              <a:buNone/>
            </a:pPr>
            <a:r>
              <a:rPr lang="en" sz="2400">
                <a:latin typeface="Proxima Nova"/>
                <a:ea typeface="Proxima Nova"/>
                <a:cs typeface="Proxima Nova"/>
                <a:sym typeface="Proxima Nova"/>
              </a:rPr>
              <a:t>Show your slides to each other, and give an explanation of your security risk. </a:t>
            </a:r>
            <a:endParaRPr sz="2400">
              <a:latin typeface="Proxima Nova"/>
              <a:ea typeface="Proxima Nova"/>
              <a:cs typeface="Proxima Nova"/>
              <a:sym typeface="Proxima Nova"/>
            </a:endParaRPr>
          </a:p>
          <a:p>
            <a:pPr marL="0" lvl="0" indent="0" algn="ctr" rtl="0">
              <a:spcBef>
                <a:spcPts val="0"/>
              </a:spcBef>
              <a:spcAft>
                <a:spcPts val="0"/>
              </a:spcAft>
              <a:buNone/>
            </a:pPr>
            <a:endParaRPr sz="1800">
              <a:latin typeface="Proxima Nova"/>
              <a:ea typeface="Proxima Nova"/>
              <a:cs typeface="Proxima Nova"/>
              <a:sym typeface="Proxima Nova"/>
            </a:endParaRPr>
          </a:p>
          <a:p>
            <a:pPr marL="0" lvl="0" indent="0" algn="l" rtl="0">
              <a:spcBef>
                <a:spcPts val="0"/>
              </a:spcBef>
              <a:spcAft>
                <a:spcPts val="0"/>
              </a:spcAft>
              <a:buNone/>
            </a:pPr>
            <a:r>
              <a:rPr lang="en" sz="1800" b="1">
                <a:latin typeface="Proxima Nova"/>
                <a:ea typeface="Proxima Nova"/>
                <a:cs typeface="Proxima Nova"/>
                <a:sym typeface="Proxima Nova"/>
              </a:rPr>
              <a:t>Make sure to cover:</a:t>
            </a:r>
            <a:endParaRPr sz="1800" b="1">
              <a:latin typeface="Proxima Nova"/>
              <a:ea typeface="Proxima Nova"/>
              <a:cs typeface="Proxima Nova"/>
              <a:sym typeface="Proxima Nova"/>
            </a:endParaRPr>
          </a:p>
          <a:p>
            <a:pPr marL="457200" lvl="0" indent="-342900" algn="l" rtl="0">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What is the security risk?</a:t>
            </a:r>
            <a:endParaRPr sz="1800">
              <a:solidFill>
                <a:schemeClr val="dk1"/>
              </a:solidFill>
              <a:latin typeface="Proxima Nova"/>
              <a:ea typeface="Proxima Nova"/>
              <a:cs typeface="Proxima Nova"/>
              <a:sym typeface="Proxima Nova"/>
            </a:endParaRPr>
          </a:p>
          <a:p>
            <a:pPr marL="457200" lvl="0" indent="-342900" algn="l" rtl="0">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How are people targeted? </a:t>
            </a:r>
            <a:endParaRPr sz="1800">
              <a:solidFill>
                <a:schemeClr val="dk1"/>
              </a:solidFill>
              <a:latin typeface="Proxima Nova"/>
              <a:ea typeface="Proxima Nova"/>
              <a:cs typeface="Proxima Nova"/>
              <a:sym typeface="Proxima Nova"/>
            </a:endParaRPr>
          </a:p>
          <a:p>
            <a:pPr marL="457200" lvl="0" indent="-342900" algn="l" rtl="0">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What are the warnings?</a:t>
            </a:r>
            <a:endParaRPr sz="1800">
              <a:latin typeface="Proxima Nova"/>
              <a:ea typeface="Proxima Nova"/>
              <a:cs typeface="Proxima Nova"/>
              <a:sym typeface="Proxima Nova"/>
            </a:endParaRPr>
          </a:p>
        </p:txBody>
      </p:sp>
      <p:pic>
        <p:nvPicPr>
          <p:cNvPr id="683" name="Google Shape;683;p116"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title="Timer 10m">
            <a:hlinkClick r:id="rId4"/>
          </p:cNvPr>
          <p:cNvPicPr preferRelativeResize="0"/>
          <p:nvPr/>
        </p:nvPicPr>
        <p:blipFill>
          <a:blip r:embed="rId5">
            <a:alphaModFix/>
          </a:blip>
          <a:stretch>
            <a:fillRect/>
          </a:stretch>
        </p:blipFill>
        <p:spPr>
          <a:xfrm>
            <a:off x="6089975" y="3055725"/>
            <a:ext cx="2554700" cy="19160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7"/>
        <p:cNvGrpSpPr/>
        <p:nvPr/>
      </p:nvGrpSpPr>
      <p:grpSpPr>
        <a:xfrm>
          <a:off x="0" y="0"/>
          <a:ext cx="0" cy="0"/>
          <a:chOff x="0" y="0"/>
          <a:chExt cx="0" cy="0"/>
        </a:xfrm>
      </p:grpSpPr>
      <p:sp>
        <p:nvSpPr>
          <p:cNvPr id="688" name="Google Shape;688;p11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5 - Activity</a:t>
            </a:r>
            <a:endParaRPr>
              <a:solidFill>
                <a:srgbClr val="FFFFFF"/>
              </a:solidFill>
            </a:endParaRPr>
          </a:p>
        </p:txBody>
      </p:sp>
      <p:sp>
        <p:nvSpPr>
          <p:cNvPr id="689" name="Google Shape;689;p117"/>
          <p:cNvSpPr txBox="1"/>
          <p:nvPr/>
        </p:nvSpPr>
        <p:spPr>
          <a:xfrm>
            <a:off x="1006800" y="971300"/>
            <a:ext cx="7130400" cy="11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690" name="Google Shape;690;p117"/>
          <p:cNvSpPr txBox="1"/>
          <p:nvPr/>
        </p:nvSpPr>
        <p:spPr>
          <a:xfrm>
            <a:off x="1006800" y="812525"/>
            <a:ext cx="6777300" cy="380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Do This:</a:t>
            </a:r>
            <a:endParaRPr sz="3000" b="1">
              <a:latin typeface="Proxima Nova"/>
              <a:ea typeface="Proxima Nova"/>
              <a:cs typeface="Proxima Nova"/>
              <a:sym typeface="Proxima Nova"/>
            </a:endParaRPr>
          </a:p>
          <a:p>
            <a:pPr marL="0" lvl="0" indent="0" algn="ctr" rtl="0">
              <a:spcBef>
                <a:spcPts val="0"/>
              </a:spcBef>
              <a:spcAft>
                <a:spcPts val="0"/>
              </a:spcAft>
              <a:buNone/>
            </a:pPr>
            <a:endParaRPr sz="3000" b="1">
              <a:latin typeface="Proxima Nova"/>
              <a:ea typeface="Proxima Nova"/>
              <a:cs typeface="Proxima Nova"/>
              <a:sym typeface="Proxima Nova"/>
            </a:endParaRPr>
          </a:p>
          <a:p>
            <a:pPr marL="0" lvl="0" indent="0" algn="ctr" rtl="0">
              <a:spcBef>
                <a:spcPts val="0"/>
              </a:spcBef>
              <a:spcAft>
                <a:spcPts val="0"/>
              </a:spcAft>
              <a:buNone/>
            </a:pPr>
            <a:r>
              <a:rPr lang="en" sz="3000">
                <a:latin typeface="Proxima Nova"/>
                <a:ea typeface="Proxima Nova"/>
                <a:cs typeface="Proxima Nova"/>
                <a:sym typeface="Proxima Nova"/>
              </a:rPr>
              <a:t>One volunteer from each topic area gives a one minute overview of their topic to the class. </a:t>
            </a:r>
            <a:endParaRPr sz="3000">
              <a:latin typeface="Proxima Nova"/>
              <a:ea typeface="Proxima Nova"/>
              <a:cs typeface="Proxima Nova"/>
              <a:sym typeface="Proxima Nova"/>
            </a:endParaRPr>
          </a:p>
        </p:txBody>
      </p:sp>
      <p:pic>
        <p:nvPicPr>
          <p:cNvPr id="691" name="Google Shape;691;p117"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title="Timer 1 minute">
            <a:hlinkClick r:id="rId4"/>
          </p:cNvPr>
          <p:cNvPicPr preferRelativeResize="0"/>
          <p:nvPr/>
        </p:nvPicPr>
        <p:blipFill>
          <a:blip r:embed="rId5">
            <a:alphaModFix/>
          </a:blip>
          <a:stretch>
            <a:fillRect/>
          </a:stretch>
        </p:blipFill>
        <p:spPr>
          <a:xfrm>
            <a:off x="229475" y="3090600"/>
            <a:ext cx="2539150" cy="1904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5"/>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119"/>
          <p:cNvPicPr preferRelativeResize="0"/>
          <p:nvPr/>
        </p:nvPicPr>
        <p:blipFill>
          <a:blip r:embed="rId3">
            <a:alphaModFix/>
          </a:blip>
          <a:stretch>
            <a:fillRect/>
          </a:stretch>
        </p:blipFill>
        <p:spPr>
          <a:xfrm>
            <a:off x="3554418" y="2936032"/>
            <a:ext cx="2035200" cy="2035200"/>
          </a:xfrm>
          <a:prstGeom prst="star16">
            <a:avLst>
              <a:gd name="adj" fmla="val 39699"/>
            </a:avLst>
          </a:prstGeom>
          <a:noFill/>
          <a:ln>
            <a:noFill/>
          </a:ln>
        </p:spPr>
      </p:pic>
      <p:sp>
        <p:nvSpPr>
          <p:cNvPr id="701" name="Google Shape;701;p119"/>
          <p:cNvSpPr txBox="1"/>
          <p:nvPr/>
        </p:nvSpPr>
        <p:spPr>
          <a:xfrm>
            <a:off x="4365965" y="3530210"/>
            <a:ext cx="625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D9EAD3"/>
                </a:solidFill>
                <a:latin typeface="Proxima Nova"/>
                <a:ea typeface="Proxima Nova"/>
                <a:cs typeface="Proxima Nova"/>
                <a:sym typeface="Proxima Nova"/>
              </a:rPr>
              <a:t>AP CSP</a:t>
            </a:r>
            <a:endParaRPr sz="1000" b="1">
              <a:solidFill>
                <a:srgbClr val="D9EAD3"/>
              </a:solidFill>
              <a:latin typeface="Proxima Nova"/>
              <a:ea typeface="Proxima Nova"/>
              <a:cs typeface="Proxima Nova"/>
              <a:sym typeface="Proxima Nova"/>
            </a:endParaRPr>
          </a:p>
          <a:p>
            <a:pPr marL="0" lvl="0" indent="0" algn="ctr" rtl="0">
              <a:spcBef>
                <a:spcPts val="0"/>
              </a:spcBef>
              <a:spcAft>
                <a:spcPts val="0"/>
              </a:spcAft>
              <a:buNone/>
            </a:pPr>
            <a:r>
              <a:rPr lang="en" sz="1000" b="1">
                <a:solidFill>
                  <a:srgbClr val="D9EAD3"/>
                </a:solidFill>
                <a:latin typeface="Proxima Nova"/>
                <a:ea typeface="Proxima Nova"/>
                <a:cs typeface="Proxima Nova"/>
                <a:sym typeface="Proxima Nova"/>
              </a:rPr>
              <a:t>Unit Journal</a:t>
            </a:r>
            <a:endParaRPr sz="1000" b="1">
              <a:solidFill>
                <a:srgbClr val="D9EAD3"/>
              </a:solidFill>
              <a:latin typeface="Proxima Nova"/>
              <a:ea typeface="Proxima Nova"/>
              <a:cs typeface="Proxima Nova"/>
              <a:sym typeface="Proxima Nova"/>
            </a:endParaRPr>
          </a:p>
        </p:txBody>
      </p:sp>
      <p:sp>
        <p:nvSpPr>
          <p:cNvPr id="702" name="Google Shape;702;p119"/>
          <p:cNvSpPr txBox="1"/>
          <p:nvPr/>
        </p:nvSpPr>
        <p:spPr>
          <a:xfrm>
            <a:off x="2922900" y="370600"/>
            <a:ext cx="3298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Montserrat"/>
                <a:ea typeface="Montserrat"/>
                <a:cs typeface="Montserrat"/>
                <a:sym typeface="Montserrat"/>
              </a:rPr>
              <a:t>Create a Cluster!</a:t>
            </a:r>
            <a:endParaRPr sz="3600">
              <a:solidFill>
                <a:schemeClr val="dk1"/>
              </a:solidFill>
              <a:latin typeface="Caveat Brush"/>
              <a:ea typeface="Caveat Brush"/>
              <a:cs typeface="Caveat Brush"/>
              <a:sym typeface="Caveat Brush"/>
            </a:endParaRPr>
          </a:p>
        </p:txBody>
      </p:sp>
      <p:sp>
        <p:nvSpPr>
          <p:cNvPr id="703" name="Google Shape;703;p119"/>
          <p:cNvSpPr txBox="1"/>
          <p:nvPr/>
        </p:nvSpPr>
        <p:spPr>
          <a:xfrm>
            <a:off x="1760950" y="2684525"/>
            <a:ext cx="14970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300">
                <a:solidFill>
                  <a:schemeClr val="dk1"/>
                </a:solidFill>
                <a:latin typeface="Caveat Brush"/>
                <a:ea typeface="Caveat Brush"/>
                <a:cs typeface="Caveat Brush"/>
                <a:sym typeface="Caveat Brush"/>
              </a:rPr>
              <a:t>Malware</a:t>
            </a:r>
            <a:endParaRPr/>
          </a:p>
        </p:txBody>
      </p:sp>
      <p:sp>
        <p:nvSpPr>
          <p:cNvPr id="704" name="Google Shape;704;p119"/>
          <p:cNvSpPr txBox="1"/>
          <p:nvPr/>
        </p:nvSpPr>
        <p:spPr>
          <a:xfrm>
            <a:off x="5916300" y="2684525"/>
            <a:ext cx="14970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300">
                <a:solidFill>
                  <a:schemeClr val="dk1"/>
                </a:solidFill>
                <a:latin typeface="Caveat Brush"/>
                <a:ea typeface="Caveat Brush"/>
                <a:cs typeface="Caveat Brush"/>
                <a:sym typeface="Caveat Brush"/>
              </a:rPr>
              <a:t>Phishing</a:t>
            </a:r>
            <a:endParaRPr/>
          </a:p>
        </p:txBody>
      </p:sp>
      <p:sp>
        <p:nvSpPr>
          <p:cNvPr id="705" name="Google Shape;705;p119"/>
          <p:cNvSpPr txBox="1"/>
          <p:nvPr/>
        </p:nvSpPr>
        <p:spPr>
          <a:xfrm>
            <a:off x="890550" y="1157350"/>
            <a:ext cx="73629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lang="en" sz="1700" i="1">
                <a:solidFill>
                  <a:schemeClr val="dk1"/>
                </a:solidFill>
                <a:latin typeface="Proxima Nova"/>
                <a:ea typeface="Proxima Nova"/>
                <a:cs typeface="Proxima Nova"/>
                <a:sym typeface="Proxima Nova"/>
              </a:rPr>
              <a:t>four </a:t>
            </a:r>
            <a:r>
              <a:rPr lang="en" sz="1700">
                <a:solidFill>
                  <a:schemeClr val="dk1"/>
                </a:solidFill>
                <a:latin typeface="Proxima Nova"/>
                <a:ea typeface="Proxima Nova"/>
                <a:cs typeface="Proxima Nova"/>
                <a:sym typeface="Proxima Nova"/>
              </a:rPr>
              <a:t>words 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7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Start with the </a:t>
            </a:r>
            <a:r>
              <a:rPr lang="en" sz="1700" b="1" i="1">
                <a:solidFill>
                  <a:srgbClr val="7665A0"/>
                </a:solidFill>
                <a:latin typeface="Proxima Nova"/>
                <a:ea typeface="Proxima Nova"/>
                <a:cs typeface="Proxima Nova"/>
                <a:sym typeface="Proxima Nova"/>
              </a:rPr>
              <a:t>words</a:t>
            </a:r>
            <a:r>
              <a:rPr lang="en" sz="1700">
                <a:solidFill>
                  <a:schemeClr val="dk1"/>
                </a:solidFill>
                <a:latin typeface="Proxima Nova"/>
                <a:ea typeface="Proxima Nova"/>
                <a:cs typeface="Proxima Nova"/>
                <a:sym typeface="Proxima Nova"/>
              </a:rPr>
              <a:t>, your </a:t>
            </a:r>
            <a:r>
              <a:rPr lang="en" sz="1700" b="1" i="1">
                <a:solidFill>
                  <a:srgbClr val="7665A0"/>
                </a:solidFill>
                <a:latin typeface="Proxima Nova"/>
                <a:ea typeface="Proxima Nova"/>
                <a:cs typeface="Proxima Nova"/>
                <a:sym typeface="Proxima Nova"/>
              </a:rPr>
              <a:t>initial definitions</a:t>
            </a:r>
            <a:r>
              <a:rPr lang="en" sz="1700">
                <a:solidFill>
                  <a:schemeClr val="dk1"/>
                </a:solidFill>
                <a:latin typeface="Proxima Nova"/>
                <a:ea typeface="Proxima Nova"/>
                <a:cs typeface="Proxima Nova"/>
                <a:sym typeface="Proxima Nova"/>
              </a:rPr>
              <a:t>, and </a:t>
            </a:r>
            <a:r>
              <a:rPr lang="en" sz="1700" b="1" i="1">
                <a:solidFill>
                  <a:srgbClr val="7665A0"/>
                </a:solidFill>
                <a:latin typeface="Proxima Nova"/>
                <a:ea typeface="Proxima Nova"/>
                <a:cs typeface="Proxima Nova"/>
                <a:sym typeface="Proxima Nova"/>
              </a:rPr>
              <a:t>visual representations</a:t>
            </a:r>
            <a:r>
              <a:rPr lang="en" sz="1700">
                <a:solidFill>
                  <a:schemeClr val="dk1"/>
                </a:solidFill>
                <a:latin typeface="Proxima Nova"/>
                <a:ea typeface="Proxima Nova"/>
                <a:cs typeface="Proxima Nova"/>
                <a:sym typeface="Proxima Nova"/>
              </a:rPr>
              <a:t> of the words.</a:t>
            </a:r>
            <a:endParaRPr sz="1700">
              <a:solidFill>
                <a:schemeClr val="dk1"/>
              </a:solidFill>
              <a:latin typeface="Proxima Nova"/>
              <a:ea typeface="Proxima Nova"/>
              <a:cs typeface="Proxima Nova"/>
              <a:sym typeface="Proxima Nova"/>
            </a:endParaRPr>
          </a:p>
        </p:txBody>
      </p:sp>
      <p:pic>
        <p:nvPicPr>
          <p:cNvPr id="706" name="Google Shape;706;p119"/>
          <p:cNvPicPr preferRelativeResize="0"/>
          <p:nvPr/>
        </p:nvPicPr>
        <p:blipFill>
          <a:blip r:embed="rId4">
            <a:alphaModFix/>
          </a:blip>
          <a:stretch>
            <a:fillRect/>
          </a:stretch>
        </p:blipFill>
        <p:spPr>
          <a:xfrm rot="5400000">
            <a:off x="2285475" y="3377223"/>
            <a:ext cx="1084000" cy="1084000"/>
          </a:xfrm>
          <a:prstGeom prst="rect">
            <a:avLst/>
          </a:prstGeom>
          <a:noFill/>
          <a:ln>
            <a:noFill/>
          </a:ln>
        </p:spPr>
      </p:pic>
      <p:pic>
        <p:nvPicPr>
          <p:cNvPr id="707" name="Google Shape;707;p119"/>
          <p:cNvPicPr preferRelativeResize="0"/>
          <p:nvPr/>
        </p:nvPicPr>
        <p:blipFill>
          <a:blip r:embed="rId4">
            <a:alphaModFix/>
          </a:blip>
          <a:stretch>
            <a:fillRect/>
          </a:stretch>
        </p:blipFill>
        <p:spPr>
          <a:xfrm rot="-5400000" flipH="1">
            <a:off x="5774525" y="3412775"/>
            <a:ext cx="1081676" cy="1081676"/>
          </a:xfrm>
          <a:prstGeom prst="rect">
            <a:avLst/>
          </a:prstGeom>
          <a:noFill/>
          <a:ln>
            <a:noFill/>
          </a:ln>
        </p:spPr>
      </p:pic>
      <p:pic>
        <p:nvPicPr>
          <p:cNvPr id="708" name="Google Shape;708;p119"/>
          <p:cNvPicPr preferRelativeResize="0"/>
          <p:nvPr/>
        </p:nvPicPr>
        <p:blipFill>
          <a:blip r:embed="rId5">
            <a:alphaModFix/>
          </a:blip>
          <a:stretch>
            <a:fillRect/>
          </a:stretch>
        </p:blipFill>
        <p:spPr>
          <a:xfrm>
            <a:off x="0" y="-35615"/>
            <a:ext cx="9144001" cy="337930"/>
          </a:xfrm>
          <a:prstGeom prst="rect">
            <a:avLst/>
          </a:prstGeom>
          <a:noFill/>
          <a:ln>
            <a:noFill/>
          </a:ln>
        </p:spPr>
      </p:pic>
      <p:sp>
        <p:nvSpPr>
          <p:cNvPr id="709" name="Google Shape;709;p119"/>
          <p:cNvSpPr txBox="1"/>
          <p:nvPr/>
        </p:nvSpPr>
        <p:spPr>
          <a:xfrm>
            <a:off x="219750" y="2802850"/>
            <a:ext cx="1497000" cy="1251300"/>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en" sz="3300">
                <a:solidFill>
                  <a:schemeClr val="dk1"/>
                </a:solidFill>
                <a:latin typeface="Caveat Brush"/>
                <a:ea typeface="Caveat Brush"/>
                <a:cs typeface="Caveat Brush"/>
                <a:sym typeface="Caveat Brush"/>
              </a:rPr>
              <a:t>Rogue Access Point</a:t>
            </a:r>
            <a:endParaRPr sz="3300">
              <a:solidFill>
                <a:schemeClr val="dk1"/>
              </a:solidFill>
              <a:latin typeface="Caveat Brush"/>
              <a:ea typeface="Caveat Brush"/>
              <a:cs typeface="Caveat Brush"/>
              <a:sym typeface="Caveat Brush"/>
            </a:endParaRPr>
          </a:p>
        </p:txBody>
      </p:sp>
      <p:pic>
        <p:nvPicPr>
          <p:cNvPr id="710" name="Google Shape;710;p119"/>
          <p:cNvPicPr preferRelativeResize="0"/>
          <p:nvPr/>
        </p:nvPicPr>
        <p:blipFill>
          <a:blip r:embed="rId6">
            <a:alphaModFix/>
          </a:blip>
          <a:stretch>
            <a:fillRect/>
          </a:stretch>
        </p:blipFill>
        <p:spPr>
          <a:xfrm rot="-483289">
            <a:off x="611500" y="3837226"/>
            <a:ext cx="2443650" cy="1209625"/>
          </a:xfrm>
          <a:prstGeom prst="rect">
            <a:avLst/>
          </a:prstGeom>
          <a:noFill/>
          <a:ln>
            <a:noFill/>
          </a:ln>
        </p:spPr>
      </p:pic>
      <p:pic>
        <p:nvPicPr>
          <p:cNvPr id="711" name="Google Shape;711;p119"/>
          <p:cNvPicPr preferRelativeResize="0"/>
          <p:nvPr/>
        </p:nvPicPr>
        <p:blipFill>
          <a:blip r:embed="rId5">
            <a:alphaModFix/>
          </a:blip>
          <a:stretch>
            <a:fillRect/>
          </a:stretch>
        </p:blipFill>
        <p:spPr>
          <a:xfrm>
            <a:off x="0" y="-45453"/>
            <a:ext cx="9144001" cy="337930"/>
          </a:xfrm>
          <a:prstGeom prst="rect">
            <a:avLst/>
          </a:prstGeom>
          <a:noFill/>
          <a:ln>
            <a:noFill/>
          </a:ln>
        </p:spPr>
      </p:pic>
      <p:pic>
        <p:nvPicPr>
          <p:cNvPr id="712" name="Google Shape;712;p119"/>
          <p:cNvPicPr preferRelativeResize="0"/>
          <p:nvPr/>
        </p:nvPicPr>
        <p:blipFill>
          <a:blip r:embed="rId7">
            <a:alphaModFix/>
          </a:blip>
          <a:stretch>
            <a:fillRect/>
          </a:stretch>
        </p:blipFill>
        <p:spPr>
          <a:xfrm>
            <a:off x="21675" y="-26312"/>
            <a:ext cx="3558125" cy="304275"/>
          </a:xfrm>
          <a:prstGeom prst="rect">
            <a:avLst/>
          </a:prstGeom>
          <a:noFill/>
          <a:ln>
            <a:noFill/>
          </a:ln>
        </p:spPr>
      </p:pic>
      <p:sp>
        <p:nvSpPr>
          <p:cNvPr id="713" name="Google Shape;713;p119"/>
          <p:cNvSpPr txBox="1"/>
          <p:nvPr/>
        </p:nvSpPr>
        <p:spPr>
          <a:xfrm>
            <a:off x="2000" y="-32006"/>
            <a:ext cx="2661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5 - Wrap Up</a:t>
            </a:r>
            <a:endParaRPr>
              <a:solidFill>
                <a:srgbClr val="FFFFFF"/>
              </a:solidFill>
            </a:endParaRPr>
          </a:p>
        </p:txBody>
      </p:sp>
      <p:sp>
        <p:nvSpPr>
          <p:cNvPr id="714" name="Google Shape;714;p119"/>
          <p:cNvSpPr txBox="1"/>
          <p:nvPr/>
        </p:nvSpPr>
        <p:spPr>
          <a:xfrm flipH="1">
            <a:off x="7221352" y="3411300"/>
            <a:ext cx="1871400" cy="540300"/>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en" sz="3300">
                <a:solidFill>
                  <a:schemeClr val="dk1"/>
                </a:solidFill>
                <a:latin typeface="Caveat Brush"/>
                <a:ea typeface="Caveat Brush"/>
                <a:cs typeface="Caveat Brush"/>
                <a:sym typeface="Caveat Brush"/>
              </a:rPr>
              <a:t>Keylogging</a:t>
            </a:r>
            <a:endParaRPr sz="3300">
              <a:solidFill>
                <a:schemeClr val="dk1"/>
              </a:solidFill>
              <a:latin typeface="Caveat Brush"/>
              <a:ea typeface="Caveat Brush"/>
              <a:cs typeface="Caveat Brush"/>
              <a:sym typeface="Caveat Brush"/>
            </a:endParaRPr>
          </a:p>
        </p:txBody>
      </p:sp>
      <p:pic>
        <p:nvPicPr>
          <p:cNvPr id="715" name="Google Shape;715;p119"/>
          <p:cNvPicPr preferRelativeResize="0"/>
          <p:nvPr/>
        </p:nvPicPr>
        <p:blipFill>
          <a:blip r:embed="rId6">
            <a:alphaModFix/>
          </a:blip>
          <a:stretch>
            <a:fillRect/>
          </a:stretch>
        </p:blipFill>
        <p:spPr>
          <a:xfrm rot="483289" flipH="1">
            <a:off x="6159843" y="3837226"/>
            <a:ext cx="2443650" cy="1209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719"/>
        <p:cNvGrpSpPr/>
        <p:nvPr/>
      </p:nvGrpSpPr>
      <p:grpSpPr>
        <a:xfrm>
          <a:off x="0" y="0"/>
          <a:ext cx="0" cy="0"/>
          <a:chOff x="0" y="0"/>
          <a:chExt cx="0" cy="0"/>
        </a:xfrm>
      </p:grpSpPr>
      <p:sp>
        <p:nvSpPr>
          <p:cNvPr id="720" name="Google Shape;720;p120"/>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5 - Wrap Up</a:t>
            </a:r>
            <a:endParaRPr>
              <a:solidFill>
                <a:srgbClr val="FFFFFF"/>
              </a:solidFill>
            </a:endParaRPr>
          </a:p>
        </p:txBody>
      </p:sp>
      <p:sp>
        <p:nvSpPr>
          <p:cNvPr id="721" name="Google Shape;721;p120"/>
          <p:cNvSpPr txBox="1"/>
          <p:nvPr/>
        </p:nvSpPr>
        <p:spPr>
          <a:xfrm>
            <a:off x="545025" y="538125"/>
            <a:ext cx="7932600" cy="428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Vocabulary:</a:t>
            </a:r>
            <a:endParaRPr sz="3000" b="1">
              <a:latin typeface="Proxima Nova"/>
              <a:ea typeface="Proxima Nova"/>
              <a:cs typeface="Proxima Nova"/>
              <a:sym typeface="Proxima Nova"/>
            </a:endParaRPr>
          </a:p>
          <a:p>
            <a:pPr marL="0" lvl="0" indent="0" algn="ctr" rtl="0">
              <a:spcBef>
                <a:spcPts val="0"/>
              </a:spcBef>
              <a:spcAft>
                <a:spcPts val="0"/>
              </a:spcAft>
              <a:buNone/>
            </a:pPr>
            <a:r>
              <a:rPr lang="en" sz="900" b="1">
                <a:latin typeface="Proxima Nova"/>
                <a:ea typeface="Proxima Nova"/>
                <a:cs typeface="Proxima Nova"/>
                <a:sym typeface="Proxima Nova"/>
              </a:rPr>
              <a:t> </a:t>
            </a:r>
            <a:endParaRPr sz="900" b="1">
              <a:latin typeface="Proxima Nova"/>
              <a:ea typeface="Proxima Nova"/>
              <a:cs typeface="Proxima Nova"/>
              <a:sym typeface="Proxima Nova"/>
            </a:endParaRPr>
          </a:p>
          <a:p>
            <a:pPr marL="0" lvl="0" indent="0" algn="l" rtl="0">
              <a:spcBef>
                <a:spcPts val="0"/>
              </a:spcBef>
              <a:spcAft>
                <a:spcPts val="0"/>
              </a:spcAft>
              <a:buNone/>
            </a:pPr>
            <a:r>
              <a:rPr lang="en" sz="1800" b="1">
                <a:solidFill>
                  <a:schemeClr val="dk1"/>
                </a:solidFill>
                <a:latin typeface="Proxima Nova"/>
                <a:ea typeface="Proxima Nova"/>
                <a:cs typeface="Proxima Nova"/>
                <a:sym typeface="Proxima Nova"/>
              </a:rPr>
              <a:t>Phishing: </a:t>
            </a:r>
            <a:r>
              <a:rPr lang="en" sz="1800">
                <a:solidFill>
                  <a:schemeClr val="dk1"/>
                </a:solidFill>
                <a:highlight>
                  <a:srgbClr val="FFFFFF"/>
                </a:highlight>
                <a:latin typeface="Proxima Nova"/>
                <a:ea typeface="Proxima Nova"/>
                <a:cs typeface="Proxima Nova"/>
                <a:sym typeface="Proxima Nova"/>
              </a:rPr>
              <a:t>a technique that attempts to trick a user into providing personal information. That personal information can then be used to access sensitive online resources, such as bank accounts and emails.</a:t>
            </a:r>
            <a:endParaRPr sz="18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8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800" b="1">
                <a:solidFill>
                  <a:schemeClr val="dk1"/>
                </a:solidFill>
                <a:latin typeface="Proxima Nova"/>
                <a:ea typeface="Proxima Nova"/>
                <a:cs typeface="Proxima Nova"/>
                <a:sym typeface="Proxima Nova"/>
              </a:rPr>
              <a:t>Keylogging: </a:t>
            </a:r>
            <a:r>
              <a:rPr lang="en" sz="1800">
                <a:latin typeface="Proxima Nova"/>
                <a:ea typeface="Proxima Nova"/>
                <a:cs typeface="Proxima Nova"/>
                <a:sym typeface="Proxima Nova"/>
              </a:rPr>
              <a:t>the use of a program to record every keystroke made by a computer user in order to gain fraudulent access to passwords and other confidential information</a:t>
            </a:r>
            <a:endParaRPr sz="1800">
              <a:latin typeface="Proxima Nova"/>
              <a:ea typeface="Proxima Nova"/>
              <a:cs typeface="Proxima Nova"/>
              <a:sym typeface="Proxima Nova"/>
            </a:endParaRPr>
          </a:p>
          <a:p>
            <a:pPr marL="0" lvl="0" indent="0" algn="l" rtl="0">
              <a:spcBef>
                <a:spcPts val="0"/>
              </a:spcBef>
              <a:spcAft>
                <a:spcPts val="0"/>
              </a:spcAft>
              <a:buNone/>
            </a:pPr>
            <a:endParaRPr sz="1800" b="1">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800" b="1">
                <a:solidFill>
                  <a:schemeClr val="dk1"/>
                </a:solidFill>
                <a:latin typeface="Proxima Nova"/>
                <a:ea typeface="Proxima Nova"/>
                <a:cs typeface="Proxima Nova"/>
                <a:sym typeface="Proxima Nova"/>
              </a:rPr>
              <a:t>Malware: </a:t>
            </a:r>
            <a:r>
              <a:rPr lang="en" sz="1800">
                <a:solidFill>
                  <a:schemeClr val="dk1"/>
                </a:solidFill>
                <a:highlight>
                  <a:srgbClr val="FFFFFF"/>
                </a:highlight>
                <a:latin typeface="Proxima Nova"/>
                <a:ea typeface="Proxima Nova"/>
                <a:cs typeface="Proxima Nova"/>
                <a:sym typeface="Proxima Nova"/>
              </a:rPr>
              <a:t>software intended to damage a computing system or to take partial control over its operation</a:t>
            </a:r>
            <a:endParaRPr sz="1800">
              <a:solidFill>
                <a:schemeClr val="dk1"/>
              </a:solidFill>
              <a:highlight>
                <a:srgbClr val="FFFFFF"/>
              </a:highlight>
              <a:latin typeface="Proxima Nova"/>
              <a:ea typeface="Proxima Nova"/>
              <a:cs typeface="Proxima Nova"/>
              <a:sym typeface="Proxima Nova"/>
            </a:endParaRPr>
          </a:p>
          <a:p>
            <a:pPr marL="0" lvl="0" indent="0" algn="l" rtl="0">
              <a:spcBef>
                <a:spcPts val="0"/>
              </a:spcBef>
              <a:spcAft>
                <a:spcPts val="0"/>
              </a:spcAft>
              <a:buNone/>
            </a:pPr>
            <a:endParaRPr sz="1800">
              <a:solidFill>
                <a:schemeClr val="dk1"/>
              </a:solidFill>
              <a:highlight>
                <a:srgbClr val="FFFFFF"/>
              </a:highlight>
              <a:latin typeface="Proxima Nova"/>
              <a:ea typeface="Proxima Nova"/>
              <a:cs typeface="Proxima Nova"/>
              <a:sym typeface="Proxima Nova"/>
            </a:endParaRPr>
          </a:p>
          <a:p>
            <a:pPr marL="0" lvl="0" indent="0" algn="l" rtl="0">
              <a:spcBef>
                <a:spcPts val="0"/>
              </a:spcBef>
              <a:spcAft>
                <a:spcPts val="0"/>
              </a:spcAft>
              <a:buNone/>
            </a:pPr>
            <a:r>
              <a:rPr lang="en" sz="1800" b="1">
                <a:solidFill>
                  <a:schemeClr val="dk1"/>
                </a:solidFill>
                <a:highlight>
                  <a:srgbClr val="FFFFFF"/>
                </a:highlight>
                <a:latin typeface="Proxima Nova"/>
                <a:ea typeface="Proxima Nova"/>
                <a:cs typeface="Proxima Nova"/>
                <a:sym typeface="Proxima Nova"/>
              </a:rPr>
              <a:t>Rogue Access Point: </a:t>
            </a:r>
            <a:r>
              <a:rPr lang="en" sz="1800">
                <a:solidFill>
                  <a:schemeClr val="dk1"/>
                </a:solidFill>
                <a:highlight>
                  <a:srgbClr val="FFFFFF"/>
                </a:highlight>
                <a:latin typeface="Proxima Nova"/>
                <a:ea typeface="Proxima Nova"/>
                <a:cs typeface="Proxima Nova"/>
                <a:sym typeface="Proxima Nova"/>
              </a:rPr>
              <a:t>a wireless access point that gives unauthorized access to secure networks. </a:t>
            </a:r>
            <a:endParaRPr sz="1800">
              <a:solidFill>
                <a:schemeClr val="dk1"/>
              </a:solidFill>
              <a:highlight>
                <a:srgbClr val="FFFFFF"/>
              </a:highlight>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5"/>
        <p:cNvGrpSpPr/>
        <p:nvPr/>
      </p:nvGrpSpPr>
      <p:grpSpPr>
        <a:xfrm>
          <a:off x="0" y="0"/>
          <a:ext cx="0" cy="0"/>
          <a:chOff x="0" y="0"/>
          <a:chExt cx="0" cy="0"/>
        </a:xfrm>
      </p:grpSpPr>
      <p:sp>
        <p:nvSpPr>
          <p:cNvPr id="726" name="Google Shape;726;p121"/>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6</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sz="3600" b="1">
                <a:solidFill>
                  <a:schemeClr val="lt1"/>
                </a:solidFill>
                <a:latin typeface="Proxima Nova"/>
                <a:ea typeface="Proxima Nova"/>
                <a:cs typeface="Proxima Nova"/>
                <a:sym typeface="Proxima Nova"/>
              </a:rPr>
              <a:t>Security Risks Part 2</a:t>
            </a:r>
            <a:endParaRPr sz="3600" b="1">
              <a:solidFill>
                <a:srgbClr val="FFFFFF"/>
              </a:solidFill>
              <a:latin typeface="Proxima Nova"/>
              <a:ea typeface="Proxima Nova"/>
              <a:cs typeface="Proxima Nova"/>
              <a:sym typeface="Proxima Nova"/>
            </a:endParaRPr>
          </a:p>
        </p:txBody>
      </p:sp>
      <p:pic>
        <p:nvPicPr>
          <p:cNvPr id="727" name="Google Shape;727;p121"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728" name="Google Shape;728;p121"/>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60"/>
          <p:cNvSpPr txBox="1"/>
          <p:nvPr/>
        </p:nvSpPr>
        <p:spPr>
          <a:xfrm>
            <a:off x="305750" y="677400"/>
            <a:ext cx="6285000" cy="398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Do This:</a:t>
            </a:r>
            <a:r>
              <a:rPr lang="en" sz="3000">
                <a:latin typeface="Proxima Nova"/>
                <a:ea typeface="Proxima Nova"/>
                <a:cs typeface="Proxima Nova"/>
                <a:sym typeface="Proxima Nova"/>
              </a:rPr>
              <a:t> </a:t>
            </a:r>
            <a:endParaRPr sz="3000">
              <a:latin typeface="Proxima Nova"/>
              <a:ea typeface="Proxima Nova"/>
              <a:cs typeface="Proxima Nova"/>
              <a:sym typeface="Proxima Nova"/>
            </a:endParaRPr>
          </a:p>
          <a:p>
            <a:pPr marL="0" lvl="0" indent="0" algn="ctr" rtl="0">
              <a:spcBef>
                <a:spcPts val="0"/>
              </a:spcBef>
              <a:spcAft>
                <a:spcPts val="0"/>
              </a:spcAft>
              <a:buNone/>
            </a:pP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000">
                <a:solidFill>
                  <a:schemeClr val="dk1"/>
                </a:solidFill>
                <a:latin typeface="Proxima Nova"/>
                <a:ea typeface="Proxima Nova"/>
                <a:cs typeface="Proxima Nova"/>
                <a:sym typeface="Proxima Nova"/>
              </a:rPr>
              <a:t>Read over your role sheet and introduce yourself to your group. </a:t>
            </a: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000">
                <a:solidFill>
                  <a:schemeClr val="dk1"/>
                </a:solidFill>
                <a:latin typeface="Proxima Nova"/>
                <a:ea typeface="Proxima Nova"/>
                <a:cs typeface="Proxima Nova"/>
                <a:sym typeface="Proxima Nova"/>
              </a:rPr>
              <a:t>Remember to stay in character!</a:t>
            </a:r>
            <a:endParaRPr sz="30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p:txBody>
      </p:sp>
      <p:sp>
        <p:nvSpPr>
          <p:cNvPr id="272" name="Google Shape;272;p60"/>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1 - Warm Up</a:t>
            </a:r>
            <a:endParaRPr>
              <a:solidFill>
                <a:srgbClr val="FFFFFF"/>
              </a:solidFill>
            </a:endParaRPr>
          </a:p>
        </p:txBody>
      </p:sp>
      <p:sp>
        <p:nvSpPr>
          <p:cNvPr id="273" name="Google Shape;273;p60"/>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id="274" name="Google Shape;274;p60"/>
          <p:cNvPicPr preferRelativeResize="0"/>
          <p:nvPr/>
        </p:nvPicPr>
        <p:blipFill>
          <a:blip r:embed="rId4">
            <a:alphaModFix/>
          </a:blip>
          <a:stretch>
            <a:fillRect/>
          </a:stretch>
        </p:blipFill>
        <p:spPr>
          <a:xfrm>
            <a:off x="6590750" y="1239525"/>
            <a:ext cx="2248449" cy="25539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6"/>
        <p:cNvGrpSpPr/>
        <p:nvPr/>
      </p:nvGrpSpPr>
      <p:grpSpPr>
        <a:xfrm>
          <a:off x="0" y="0"/>
          <a:ext cx="0" cy="0"/>
          <a:chOff x="0" y="0"/>
          <a:chExt cx="0" cy="0"/>
        </a:xfrm>
      </p:grpSpPr>
      <p:sp>
        <p:nvSpPr>
          <p:cNvPr id="737" name="Google Shape;737;p123"/>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6 - Warm Up</a:t>
            </a:r>
            <a:endParaRPr>
              <a:solidFill>
                <a:srgbClr val="FFFFFF"/>
              </a:solidFill>
            </a:endParaRPr>
          </a:p>
        </p:txBody>
      </p:sp>
      <p:pic>
        <p:nvPicPr>
          <p:cNvPr id="738" name="Google Shape;738;p123" descr="Google Security Princess Parisa Tabriz and Jenny Martin from Symantec introduce the most common types of cybercrime including viruses, malware, DDOS attacks and phishing scams.  &#10;&#10;Watch at 4:40 to see the top four tips to avoid getting hacked, and learn more details on these tips at https://code.org/curriculum/csp/docs/hownottogethacked   &#10;&#10;&#10;Help us translate into your language: http://code.org/translate/videos&#10;&#10;Stay in touch with us!&#10;• on Twitter https://twitter.com/codeorg&#10;• on Facebook https://www.facebook.com/Code.org&#10;• on Instagram https://instagram.com/codeorg&#10;• on Tumblr https://blog.code.org &#10;• on LinkedIn https://www.linkedin.com/company/code...&#10;• on Google+ https://google.com/+codeorg&#10;&#10;Help us caption &amp; translate this video!&#10;&#10;http://amara.org/v/HGaT/" title="The Internet: Cybersecurity &amp; Crime">
            <a:hlinkClick r:id="rId4"/>
          </p:cNvPr>
          <p:cNvPicPr preferRelativeResize="0"/>
          <p:nvPr/>
        </p:nvPicPr>
        <p:blipFill>
          <a:blip r:embed="rId5">
            <a:alphaModFix/>
          </a:blip>
          <a:stretch>
            <a:fillRect/>
          </a:stretch>
        </p:blipFill>
        <p:spPr>
          <a:xfrm>
            <a:off x="1375000" y="348000"/>
            <a:ext cx="6394000" cy="4795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2"/>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6"/>
        <p:cNvGrpSpPr/>
        <p:nvPr/>
      </p:nvGrpSpPr>
      <p:grpSpPr>
        <a:xfrm>
          <a:off x="0" y="0"/>
          <a:ext cx="0" cy="0"/>
          <a:chOff x="0" y="0"/>
          <a:chExt cx="0" cy="0"/>
        </a:xfrm>
      </p:grpSpPr>
      <p:sp>
        <p:nvSpPr>
          <p:cNvPr id="747" name="Google Shape;747;p125"/>
          <p:cNvSpPr txBox="1"/>
          <p:nvPr/>
        </p:nvSpPr>
        <p:spPr>
          <a:xfrm>
            <a:off x="597575" y="306100"/>
            <a:ext cx="7864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Proxima Nova"/>
                <a:ea typeface="Proxima Nova"/>
                <a:cs typeface="Proxima Nova"/>
                <a:sym typeface="Proxima Nova"/>
              </a:rPr>
              <a:t>Planet Money: Bad Credit Bureau</a:t>
            </a:r>
            <a:endParaRPr sz="3600" b="1">
              <a:latin typeface="Proxima Nova"/>
              <a:ea typeface="Proxima Nova"/>
              <a:cs typeface="Proxima Nova"/>
              <a:sym typeface="Proxima Nova"/>
            </a:endParaRPr>
          </a:p>
        </p:txBody>
      </p:sp>
      <p:sp>
        <p:nvSpPr>
          <p:cNvPr id="748" name="Google Shape;748;p125"/>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6 - Activity</a:t>
            </a:r>
            <a:endParaRPr>
              <a:solidFill>
                <a:srgbClr val="FFFFFF"/>
              </a:solidFill>
            </a:endParaRPr>
          </a:p>
        </p:txBody>
      </p:sp>
      <p:pic>
        <p:nvPicPr>
          <p:cNvPr id="749" name="Google Shape;749;p125" title="20171006_pmoney_pmpod798-5a1c32b9-0821-4ad2-98db-055675327c54.mp3_9048e2f3691b15067da7bee4cc08642f_18736706.mp3">
            <a:hlinkClick r:id="rId4"/>
          </p:cNvPr>
          <p:cNvPicPr preferRelativeResize="0"/>
          <p:nvPr/>
        </p:nvPicPr>
        <p:blipFill>
          <a:blip r:embed="rId5">
            <a:alphaModFix/>
          </a:blip>
          <a:stretch>
            <a:fillRect/>
          </a:stretch>
        </p:blipFill>
        <p:spPr>
          <a:xfrm>
            <a:off x="3880325" y="3285800"/>
            <a:ext cx="1149550" cy="1149550"/>
          </a:xfrm>
          <a:prstGeom prst="rect">
            <a:avLst/>
          </a:prstGeom>
          <a:noFill/>
          <a:ln>
            <a:noFill/>
          </a:ln>
        </p:spPr>
      </p:pic>
      <p:sp>
        <p:nvSpPr>
          <p:cNvPr id="750" name="Google Shape;750;p125"/>
          <p:cNvSpPr txBox="1"/>
          <p:nvPr/>
        </p:nvSpPr>
        <p:spPr>
          <a:xfrm>
            <a:off x="1091650" y="953950"/>
            <a:ext cx="2547000" cy="2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Proxima Nova"/>
                <a:ea typeface="Proxima Nova"/>
                <a:cs typeface="Proxima Nova"/>
                <a:sym typeface="Proxima Nova"/>
                <a:hlinkClick r:id="rId6"/>
              </a:rPr>
              <a:t>Episode 798, October 6, 2017</a:t>
            </a:r>
            <a:endParaRPr>
              <a:latin typeface="Proxima Nova"/>
              <a:ea typeface="Proxima Nova"/>
              <a:cs typeface="Proxima Nova"/>
              <a:sym typeface="Proxima Nova"/>
            </a:endParaRPr>
          </a:p>
        </p:txBody>
      </p:sp>
      <p:sp>
        <p:nvSpPr>
          <p:cNvPr id="751" name="Google Shape;751;p125"/>
          <p:cNvSpPr txBox="1"/>
          <p:nvPr/>
        </p:nvSpPr>
        <p:spPr>
          <a:xfrm>
            <a:off x="2062400" y="4296325"/>
            <a:ext cx="22323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Click to play audio</a:t>
            </a:r>
            <a:endParaRPr>
              <a:latin typeface="Proxima Nova"/>
              <a:ea typeface="Proxima Nova"/>
              <a:cs typeface="Proxima Nova"/>
              <a:sym typeface="Proxima Nova"/>
            </a:endParaRPr>
          </a:p>
        </p:txBody>
      </p:sp>
      <p:cxnSp>
        <p:nvCxnSpPr>
          <p:cNvPr id="752" name="Google Shape;752;p125"/>
          <p:cNvCxnSpPr/>
          <p:nvPr/>
        </p:nvCxnSpPr>
        <p:spPr>
          <a:xfrm rot="10800000" flipH="1">
            <a:off x="3461775" y="4071400"/>
            <a:ext cx="265500" cy="246000"/>
          </a:xfrm>
          <a:prstGeom prst="straightConnector1">
            <a:avLst/>
          </a:prstGeom>
          <a:noFill/>
          <a:ln w="9525" cap="flat" cmpd="sng">
            <a:solidFill>
              <a:schemeClr val="dk2"/>
            </a:solidFill>
            <a:prstDash val="solid"/>
            <a:round/>
            <a:headEnd type="none" w="med" len="med"/>
            <a:tailEnd type="triangle" w="med" len="med"/>
          </a:ln>
        </p:spPr>
      </p:cxnSp>
      <p:sp>
        <p:nvSpPr>
          <p:cNvPr id="753" name="Google Shape;753;p125"/>
          <p:cNvSpPr txBox="1"/>
          <p:nvPr/>
        </p:nvSpPr>
        <p:spPr>
          <a:xfrm>
            <a:off x="1809550" y="1671875"/>
            <a:ext cx="5291100" cy="145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Proxima Nova"/>
                <a:ea typeface="Proxima Nova"/>
                <a:cs typeface="Proxima Nova"/>
                <a:sym typeface="Proxima Nova"/>
              </a:rPr>
              <a:t>What is Equifax and what information are they storing? </a:t>
            </a:r>
            <a:endParaRPr sz="2400">
              <a:latin typeface="Proxima Nova"/>
              <a:ea typeface="Proxima Nova"/>
              <a:cs typeface="Proxima Nova"/>
              <a:sym typeface="Proxima Nova"/>
            </a:endParaRPr>
          </a:p>
          <a:p>
            <a:pPr marL="0" lvl="0" indent="0" algn="ctr" rtl="0">
              <a:spcBef>
                <a:spcPts val="0"/>
              </a:spcBef>
              <a:spcAft>
                <a:spcPts val="0"/>
              </a:spcAft>
              <a:buNone/>
            </a:pPr>
            <a:r>
              <a:rPr lang="en" sz="2400">
                <a:latin typeface="Proxima Nova"/>
                <a:ea typeface="Proxima Nova"/>
                <a:cs typeface="Proxima Nova"/>
                <a:sym typeface="Proxima Nova"/>
              </a:rPr>
              <a:t>(stop playing at 13:30)</a:t>
            </a:r>
            <a:endParaRPr sz="2400">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7"/>
        <p:cNvGrpSpPr/>
        <p:nvPr/>
      </p:nvGrpSpPr>
      <p:grpSpPr>
        <a:xfrm>
          <a:off x="0" y="0"/>
          <a:ext cx="0" cy="0"/>
          <a:chOff x="0" y="0"/>
          <a:chExt cx="0" cy="0"/>
        </a:xfrm>
      </p:grpSpPr>
      <p:sp>
        <p:nvSpPr>
          <p:cNvPr id="758" name="Google Shape;758;p126"/>
          <p:cNvSpPr txBox="1"/>
          <p:nvPr/>
        </p:nvSpPr>
        <p:spPr>
          <a:xfrm>
            <a:off x="304875" y="306100"/>
            <a:ext cx="85068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Proxima Nova"/>
                <a:ea typeface="Proxima Nova"/>
                <a:cs typeface="Proxima Nova"/>
                <a:sym typeface="Proxima Nova"/>
              </a:rPr>
              <a:t>Equifax Data Breach: What Went Wrong</a:t>
            </a:r>
            <a:endParaRPr sz="3600" b="1">
              <a:latin typeface="Proxima Nova"/>
              <a:ea typeface="Proxima Nova"/>
              <a:cs typeface="Proxima Nova"/>
              <a:sym typeface="Proxima Nova"/>
            </a:endParaRPr>
          </a:p>
        </p:txBody>
      </p:sp>
      <p:sp>
        <p:nvSpPr>
          <p:cNvPr id="759" name="Google Shape;759;p126"/>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6 - Activity</a:t>
            </a:r>
            <a:endParaRPr>
              <a:solidFill>
                <a:srgbClr val="FFFFFF"/>
              </a:solidFill>
            </a:endParaRPr>
          </a:p>
        </p:txBody>
      </p:sp>
      <p:sp>
        <p:nvSpPr>
          <p:cNvPr id="760" name="Google Shape;760;p126"/>
          <p:cNvSpPr txBox="1"/>
          <p:nvPr/>
        </p:nvSpPr>
        <p:spPr>
          <a:xfrm>
            <a:off x="1091650" y="953950"/>
            <a:ext cx="2733900" cy="2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Proxima Nova"/>
                <a:ea typeface="Proxima Nova"/>
                <a:cs typeface="Proxima Nova"/>
                <a:sym typeface="Proxima Nova"/>
                <a:hlinkClick r:id="rId4"/>
              </a:rPr>
              <a:t>Breach Podcast - S2 Episode 3</a:t>
            </a:r>
            <a:endParaRPr>
              <a:latin typeface="Proxima Nova"/>
              <a:ea typeface="Proxima Nova"/>
              <a:cs typeface="Proxima Nova"/>
              <a:sym typeface="Proxima Nova"/>
            </a:endParaRPr>
          </a:p>
        </p:txBody>
      </p:sp>
      <p:sp>
        <p:nvSpPr>
          <p:cNvPr id="761" name="Google Shape;761;p126"/>
          <p:cNvSpPr txBox="1"/>
          <p:nvPr/>
        </p:nvSpPr>
        <p:spPr>
          <a:xfrm>
            <a:off x="2062400" y="4296325"/>
            <a:ext cx="22323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Click to play audio</a:t>
            </a:r>
            <a:endParaRPr>
              <a:latin typeface="Proxima Nova"/>
              <a:ea typeface="Proxima Nova"/>
              <a:cs typeface="Proxima Nova"/>
              <a:sym typeface="Proxima Nova"/>
            </a:endParaRPr>
          </a:p>
        </p:txBody>
      </p:sp>
      <p:cxnSp>
        <p:nvCxnSpPr>
          <p:cNvPr id="762" name="Google Shape;762;p126"/>
          <p:cNvCxnSpPr/>
          <p:nvPr/>
        </p:nvCxnSpPr>
        <p:spPr>
          <a:xfrm rot="10800000" flipH="1">
            <a:off x="3461775" y="4071400"/>
            <a:ext cx="265500" cy="246000"/>
          </a:xfrm>
          <a:prstGeom prst="straightConnector1">
            <a:avLst/>
          </a:prstGeom>
          <a:noFill/>
          <a:ln w="9525" cap="flat" cmpd="sng">
            <a:solidFill>
              <a:schemeClr val="dk2"/>
            </a:solidFill>
            <a:prstDash val="solid"/>
            <a:round/>
            <a:headEnd type="none" w="med" len="med"/>
            <a:tailEnd type="triangle" w="med" len="med"/>
          </a:ln>
        </p:spPr>
      </p:cxnSp>
      <p:sp>
        <p:nvSpPr>
          <p:cNvPr id="763" name="Google Shape;763;p126"/>
          <p:cNvSpPr txBox="1"/>
          <p:nvPr/>
        </p:nvSpPr>
        <p:spPr>
          <a:xfrm>
            <a:off x="1809550" y="1671875"/>
            <a:ext cx="5291100" cy="145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Proxima Nova"/>
                <a:ea typeface="Proxima Nova"/>
                <a:cs typeface="Proxima Nova"/>
                <a:sym typeface="Proxima Nova"/>
              </a:rPr>
              <a:t>What is Equifax and what information are they storing? </a:t>
            </a:r>
            <a:endParaRPr sz="2400">
              <a:latin typeface="Proxima Nova"/>
              <a:ea typeface="Proxima Nova"/>
              <a:cs typeface="Proxima Nova"/>
              <a:sym typeface="Proxima Nova"/>
            </a:endParaRPr>
          </a:p>
          <a:p>
            <a:pPr marL="0" lvl="0" indent="0" algn="ctr" rtl="0">
              <a:spcBef>
                <a:spcPts val="0"/>
              </a:spcBef>
              <a:spcAft>
                <a:spcPts val="0"/>
              </a:spcAft>
              <a:buNone/>
            </a:pPr>
            <a:r>
              <a:rPr lang="en" sz="2400">
                <a:latin typeface="Proxima Nova"/>
                <a:ea typeface="Proxima Nova"/>
                <a:cs typeface="Proxima Nova"/>
                <a:sym typeface="Proxima Nova"/>
              </a:rPr>
              <a:t>Start: 6:05</a:t>
            </a:r>
            <a:endParaRPr sz="2400">
              <a:latin typeface="Proxima Nova"/>
              <a:ea typeface="Proxima Nova"/>
              <a:cs typeface="Proxima Nova"/>
              <a:sym typeface="Proxima Nova"/>
            </a:endParaRPr>
          </a:p>
          <a:p>
            <a:pPr marL="0" lvl="0" indent="0" algn="ctr" rtl="0">
              <a:spcBef>
                <a:spcPts val="0"/>
              </a:spcBef>
              <a:spcAft>
                <a:spcPts val="0"/>
              </a:spcAft>
              <a:buNone/>
            </a:pPr>
            <a:r>
              <a:rPr lang="en" sz="2400">
                <a:latin typeface="Proxima Nova"/>
                <a:ea typeface="Proxima Nova"/>
                <a:cs typeface="Proxima Nova"/>
                <a:sym typeface="Proxima Nova"/>
              </a:rPr>
              <a:t>Stop: 11:13</a:t>
            </a:r>
            <a:endParaRPr sz="2400">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pic>
        <p:nvPicPr>
          <p:cNvPr id="764" name="Google Shape;764;p126" title="3 _ 76 Days.mp3">
            <a:hlinkClick r:id="rId5"/>
          </p:cNvPr>
          <p:cNvPicPr preferRelativeResize="0"/>
          <p:nvPr/>
        </p:nvPicPr>
        <p:blipFill>
          <a:blip r:embed="rId6">
            <a:alphaModFix/>
          </a:blip>
          <a:stretch>
            <a:fillRect/>
          </a:stretch>
        </p:blipFill>
        <p:spPr>
          <a:xfrm>
            <a:off x="3877056" y="3282696"/>
            <a:ext cx="1152144" cy="115214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8"/>
        <p:cNvGrpSpPr/>
        <p:nvPr/>
      </p:nvGrpSpPr>
      <p:grpSpPr>
        <a:xfrm>
          <a:off x="0" y="0"/>
          <a:ext cx="0" cy="0"/>
          <a:chOff x="0" y="0"/>
          <a:chExt cx="0" cy="0"/>
        </a:xfrm>
      </p:grpSpPr>
      <p:sp>
        <p:nvSpPr>
          <p:cNvPr id="769" name="Google Shape;769;p12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6 - Activity</a:t>
            </a:r>
            <a:endParaRPr>
              <a:solidFill>
                <a:srgbClr val="FFFFFF"/>
              </a:solidFill>
            </a:endParaRPr>
          </a:p>
        </p:txBody>
      </p:sp>
      <p:sp>
        <p:nvSpPr>
          <p:cNvPr id="770" name="Google Shape;770;p127"/>
          <p:cNvSpPr txBox="1"/>
          <p:nvPr/>
        </p:nvSpPr>
        <p:spPr>
          <a:xfrm>
            <a:off x="554850" y="734800"/>
            <a:ext cx="7932600" cy="35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What information does Equifax store?</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Why should I care?</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4"/>
        <p:cNvGrpSpPr/>
        <p:nvPr/>
      </p:nvGrpSpPr>
      <p:grpSpPr>
        <a:xfrm>
          <a:off x="0" y="0"/>
          <a:ext cx="0" cy="0"/>
          <a:chOff x="0" y="0"/>
          <a:chExt cx="0" cy="0"/>
        </a:xfrm>
      </p:grpSpPr>
      <p:sp>
        <p:nvSpPr>
          <p:cNvPr id="775" name="Google Shape;775;p128"/>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6 - Activity</a:t>
            </a:r>
            <a:endParaRPr>
              <a:solidFill>
                <a:srgbClr val="FFFFFF"/>
              </a:solidFill>
            </a:endParaRPr>
          </a:p>
        </p:txBody>
      </p:sp>
      <p:sp>
        <p:nvSpPr>
          <p:cNvPr id="776" name="Google Shape;776;p128"/>
          <p:cNvSpPr txBox="1"/>
          <p:nvPr/>
        </p:nvSpPr>
        <p:spPr>
          <a:xfrm>
            <a:off x="554850" y="734800"/>
            <a:ext cx="7932600" cy="35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As a computing innovation, what are the benefits of Equifax? </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What are the potential harms?</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0"/>
        <p:cNvGrpSpPr/>
        <p:nvPr/>
      </p:nvGrpSpPr>
      <p:grpSpPr>
        <a:xfrm>
          <a:off x="0" y="0"/>
          <a:ext cx="0" cy="0"/>
          <a:chOff x="0" y="0"/>
          <a:chExt cx="0" cy="0"/>
        </a:xfrm>
      </p:grpSpPr>
      <p:sp>
        <p:nvSpPr>
          <p:cNvPr id="781" name="Google Shape;781;p129"/>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6 - Activity</a:t>
            </a:r>
            <a:endParaRPr>
              <a:solidFill>
                <a:srgbClr val="FFFFFF"/>
              </a:solidFill>
            </a:endParaRPr>
          </a:p>
        </p:txBody>
      </p:sp>
      <p:sp>
        <p:nvSpPr>
          <p:cNvPr id="782" name="Google Shape;782;p129"/>
          <p:cNvSpPr txBox="1"/>
          <p:nvPr/>
        </p:nvSpPr>
        <p:spPr>
          <a:xfrm>
            <a:off x="554850" y="734800"/>
            <a:ext cx="7932600" cy="35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What are the security risks?</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6"/>
        <p:cNvGrpSpPr/>
        <p:nvPr/>
      </p:nvGrpSpPr>
      <p:grpSpPr>
        <a:xfrm>
          <a:off x="0" y="0"/>
          <a:ext cx="0" cy="0"/>
          <a:chOff x="0" y="0"/>
          <a:chExt cx="0" cy="0"/>
        </a:xfrm>
      </p:grpSpPr>
      <p:sp>
        <p:nvSpPr>
          <p:cNvPr id="787" name="Google Shape;787;p130"/>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6 - Activity</a:t>
            </a:r>
            <a:endParaRPr>
              <a:solidFill>
                <a:srgbClr val="FFFFFF"/>
              </a:solidFill>
            </a:endParaRPr>
          </a:p>
        </p:txBody>
      </p:sp>
      <p:sp>
        <p:nvSpPr>
          <p:cNvPr id="788" name="Google Shape;788;p130"/>
          <p:cNvSpPr txBox="1"/>
          <p:nvPr/>
        </p:nvSpPr>
        <p:spPr>
          <a:xfrm>
            <a:off x="535175" y="469275"/>
            <a:ext cx="7932600" cy="43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What rules or regulations would you recommend be put in place to control how data is collected and shared? </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What role (if any) should the government play?</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2"/>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6"/>
        <p:cNvGrpSpPr/>
        <p:nvPr/>
      </p:nvGrpSpPr>
      <p:grpSpPr>
        <a:xfrm>
          <a:off x="0" y="0"/>
          <a:ext cx="0" cy="0"/>
          <a:chOff x="0" y="0"/>
          <a:chExt cx="0" cy="0"/>
        </a:xfrm>
      </p:grpSpPr>
      <p:sp>
        <p:nvSpPr>
          <p:cNvPr id="797" name="Google Shape;797;p132"/>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6 - Wrap Up</a:t>
            </a:r>
            <a:endParaRPr>
              <a:solidFill>
                <a:srgbClr val="FFFFFF"/>
              </a:solidFill>
            </a:endParaRPr>
          </a:p>
        </p:txBody>
      </p:sp>
      <p:pic>
        <p:nvPicPr>
          <p:cNvPr id="798" name="Google Shape;798;p132"/>
          <p:cNvPicPr preferRelativeResize="0"/>
          <p:nvPr/>
        </p:nvPicPr>
        <p:blipFill>
          <a:blip r:embed="rId4">
            <a:alphaModFix/>
          </a:blip>
          <a:stretch>
            <a:fillRect/>
          </a:stretch>
        </p:blipFill>
        <p:spPr>
          <a:xfrm>
            <a:off x="1101600" y="846664"/>
            <a:ext cx="6940799" cy="2837426"/>
          </a:xfrm>
          <a:prstGeom prst="rect">
            <a:avLst/>
          </a:prstGeom>
          <a:noFill/>
          <a:ln>
            <a:noFill/>
          </a:ln>
        </p:spPr>
      </p:pic>
      <p:sp>
        <p:nvSpPr>
          <p:cNvPr id="799" name="Google Shape;799;p132"/>
          <p:cNvSpPr txBox="1"/>
          <p:nvPr/>
        </p:nvSpPr>
        <p:spPr>
          <a:xfrm>
            <a:off x="3058650" y="4066825"/>
            <a:ext cx="3026700" cy="67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5"/>
              </a:rPr>
              <a:t>Let's Play</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3"/>
        <p:cNvGrpSpPr/>
        <p:nvPr/>
      </p:nvGrpSpPr>
      <p:grpSpPr>
        <a:xfrm>
          <a:off x="0" y="0"/>
          <a:ext cx="0" cy="0"/>
          <a:chOff x="0" y="0"/>
          <a:chExt cx="0" cy="0"/>
        </a:xfrm>
      </p:grpSpPr>
      <p:sp>
        <p:nvSpPr>
          <p:cNvPr id="804" name="Google Shape;804;p133"/>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7</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Project: Innovation Simulation</a:t>
            </a:r>
            <a:endParaRPr sz="3600" b="1">
              <a:solidFill>
                <a:schemeClr val="lt1"/>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chemeClr val="lt1"/>
                </a:solidFill>
                <a:latin typeface="Proxima Nova"/>
                <a:ea typeface="Proxima Nova"/>
                <a:cs typeface="Proxima Nova"/>
                <a:sym typeface="Proxima Nova"/>
              </a:rPr>
              <a:t>Day 4</a:t>
            </a:r>
            <a:endParaRPr sz="3600" b="1">
              <a:solidFill>
                <a:schemeClr val="lt1"/>
              </a:solidFill>
              <a:latin typeface="Proxima Nova"/>
              <a:ea typeface="Proxima Nova"/>
              <a:cs typeface="Proxima Nova"/>
              <a:sym typeface="Proxima Nova"/>
            </a:endParaRPr>
          </a:p>
        </p:txBody>
      </p:sp>
      <p:pic>
        <p:nvPicPr>
          <p:cNvPr id="805" name="Google Shape;805;p133"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806" name="Google Shape;806;p133"/>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0"/>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4"/>
        <p:cNvGrpSpPr/>
        <p:nvPr/>
      </p:nvGrpSpPr>
      <p:grpSpPr>
        <a:xfrm>
          <a:off x="0" y="0"/>
          <a:ext cx="0" cy="0"/>
          <a:chOff x="0" y="0"/>
          <a:chExt cx="0" cy="0"/>
        </a:xfrm>
      </p:grpSpPr>
      <p:sp>
        <p:nvSpPr>
          <p:cNvPr id="815" name="Google Shape;815;p135"/>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4 - Warm Up</a:t>
            </a:r>
            <a:endParaRPr>
              <a:solidFill>
                <a:srgbClr val="FFFFFF"/>
              </a:solidFill>
            </a:endParaRPr>
          </a:p>
        </p:txBody>
      </p:sp>
      <p:sp>
        <p:nvSpPr>
          <p:cNvPr id="816" name="Google Shape;816;p135"/>
          <p:cNvSpPr/>
          <p:nvPr/>
        </p:nvSpPr>
        <p:spPr>
          <a:xfrm>
            <a:off x="392400" y="2743700"/>
            <a:ext cx="5178000" cy="12471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 name="Google Shape;817;p135"/>
          <p:cNvCxnSpPr/>
          <p:nvPr/>
        </p:nvCxnSpPr>
        <p:spPr>
          <a:xfrm>
            <a:off x="5577500" y="2757700"/>
            <a:ext cx="189300" cy="770700"/>
          </a:xfrm>
          <a:prstGeom prst="straightConnector1">
            <a:avLst/>
          </a:prstGeom>
          <a:noFill/>
          <a:ln w="9525" cap="flat" cmpd="sng">
            <a:solidFill>
              <a:schemeClr val="dk2"/>
            </a:solidFill>
            <a:prstDash val="solid"/>
            <a:round/>
            <a:headEnd type="none" w="med" len="med"/>
            <a:tailEnd type="none" w="med" len="med"/>
          </a:ln>
        </p:spPr>
      </p:cxnSp>
      <p:cxnSp>
        <p:nvCxnSpPr>
          <p:cNvPr id="818" name="Google Shape;818;p135"/>
          <p:cNvCxnSpPr/>
          <p:nvPr/>
        </p:nvCxnSpPr>
        <p:spPr>
          <a:xfrm rot="10800000" flipH="1">
            <a:off x="5248275" y="3528400"/>
            <a:ext cx="518400" cy="476400"/>
          </a:xfrm>
          <a:prstGeom prst="straightConnector1">
            <a:avLst/>
          </a:prstGeom>
          <a:noFill/>
          <a:ln w="9525" cap="flat" cmpd="sng">
            <a:solidFill>
              <a:schemeClr val="dk2"/>
            </a:solidFill>
            <a:prstDash val="solid"/>
            <a:round/>
            <a:headEnd type="none" w="med" len="med"/>
            <a:tailEnd type="none" w="med" len="med"/>
          </a:ln>
        </p:spPr>
      </p:cxnSp>
      <p:cxnSp>
        <p:nvCxnSpPr>
          <p:cNvPr id="819" name="Google Shape;819;p135"/>
          <p:cNvCxnSpPr/>
          <p:nvPr/>
        </p:nvCxnSpPr>
        <p:spPr>
          <a:xfrm rot="10800000">
            <a:off x="5381175" y="3528475"/>
            <a:ext cx="385500" cy="0"/>
          </a:xfrm>
          <a:prstGeom prst="straightConnector1">
            <a:avLst/>
          </a:prstGeom>
          <a:noFill/>
          <a:ln w="9525" cap="flat" cmpd="sng">
            <a:solidFill>
              <a:schemeClr val="dk2"/>
            </a:solidFill>
            <a:prstDash val="solid"/>
            <a:round/>
            <a:headEnd type="none" w="med" len="med"/>
            <a:tailEnd type="none" w="med" len="med"/>
          </a:ln>
        </p:spPr>
      </p:cxnSp>
      <p:sp>
        <p:nvSpPr>
          <p:cNvPr id="820" name="Google Shape;820;p135"/>
          <p:cNvSpPr txBox="1"/>
          <p:nvPr/>
        </p:nvSpPr>
        <p:spPr>
          <a:xfrm>
            <a:off x="910796" y="2867047"/>
            <a:ext cx="4659600" cy="9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821" name="Google Shape;821;p135"/>
          <p:cNvGrpSpPr/>
          <p:nvPr/>
        </p:nvGrpSpPr>
        <p:grpSpPr>
          <a:xfrm>
            <a:off x="631772" y="2867053"/>
            <a:ext cx="1000200" cy="1000200"/>
            <a:chOff x="6325800" y="2229100"/>
            <a:chExt cx="1000200" cy="1000200"/>
          </a:xfrm>
        </p:grpSpPr>
        <p:grpSp>
          <p:nvGrpSpPr>
            <p:cNvPr id="822" name="Google Shape;822;p135"/>
            <p:cNvGrpSpPr/>
            <p:nvPr/>
          </p:nvGrpSpPr>
          <p:grpSpPr>
            <a:xfrm>
              <a:off x="6325800" y="2229100"/>
              <a:ext cx="1000200" cy="1000200"/>
              <a:chOff x="6325800" y="2229100"/>
              <a:chExt cx="1000200" cy="1000200"/>
            </a:xfrm>
          </p:grpSpPr>
          <p:sp>
            <p:nvSpPr>
              <p:cNvPr id="823" name="Google Shape;823;p135"/>
              <p:cNvSpPr/>
              <p:nvPr/>
            </p:nvSpPr>
            <p:spPr>
              <a:xfrm>
                <a:off x="6325800" y="2229100"/>
                <a:ext cx="1000200" cy="10002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5"/>
              <p:cNvSpPr/>
              <p:nvPr/>
            </p:nvSpPr>
            <p:spPr>
              <a:xfrm>
                <a:off x="6376050" y="2279350"/>
                <a:ext cx="899700" cy="899700"/>
              </a:xfrm>
              <a:prstGeom prst="ellipse">
                <a:avLst/>
              </a:prstGeom>
              <a:solidFill>
                <a:srgbClr val="1D8C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5" name="Google Shape;825;p135"/>
            <p:cNvCxnSpPr>
              <a:stCxn id="824" idx="0"/>
              <a:endCxn id="824" idx="0"/>
            </p:cNvCxnSpPr>
            <p:nvPr/>
          </p:nvCxnSpPr>
          <p:spPr>
            <a:xfrm>
              <a:off x="6825900" y="2279350"/>
              <a:ext cx="0" cy="0"/>
            </a:xfrm>
            <a:prstGeom prst="straightConnector1">
              <a:avLst/>
            </a:prstGeom>
            <a:noFill/>
            <a:ln w="9525" cap="flat" cmpd="sng">
              <a:solidFill>
                <a:schemeClr val="dk2"/>
              </a:solidFill>
              <a:prstDash val="solid"/>
              <a:round/>
              <a:headEnd type="none" w="med" len="med"/>
              <a:tailEnd type="none" w="med" len="med"/>
            </a:ln>
          </p:spPr>
        </p:cxnSp>
        <p:cxnSp>
          <p:nvCxnSpPr>
            <p:cNvPr id="826" name="Google Shape;826;p135"/>
            <p:cNvCxnSpPr>
              <a:stCxn id="824" idx="0"/>
              <a:endCxn id="824" idx="0"/>
            </p:cNvCxnSpPr>
            <p:nvPr/>
          </p:nvCxnSpPr>
          <p:spPr>
            <a:xfrm>
              <a:off x="6825900" y="2279350"/>
              <a:ext cx="0" cy="0"/>
            </a:xfrm>
            <a:prstGeom prst="straightConnector1">
              <a:avLst/>
            </a:prstGeom>
            <a:noFill/>
            <a:ln w="9525" cap="flat" cmpd="sng">
              <a:solidFill>
                <a:srgbClr val="FF0000"/>
              </a:solidFill>
              <a:prstDash val="solid"/>
              <a:round/>
              <a:headEnd type="none" w="med" len="med"/>
              <a:tailEnd type="none" w="med" len="med"/>
            </a:ln>
          </p:spPr>
        </p:cxnSp>
        <p:sp>
          <p:nvSpPr>
            <p:cNvPr id="827" name="Google Shape;827;p135"/>
            <p:cNvSpPr txBox="1"/>
            <p:nvPr/>
          </p:nvSpPr>
          <p:spPr>
            <a:xfrm>
              <a:off x="6364050" y="2577313"/>
              <a:ext cx="923700" cy="295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swald Regular"/>
                  <a:ea typeface="Oswald Regular"/>
                  <a:cs typeface="Oswald Regular"/>
                  <a:sym typeface="Oswald"/>
                </a:rPr>
                <a:t>TEACHER</a:t>
              </a:r>
              <a:endParaRPr>
                <a:latin typeface="Oswald Regular"/>
                <a:ea typeface="Oswald Regular"/>
                <a:cs typeface="Oswald Regular"/>
                <a:sym typeface="Oswald"/>
              </a:endParaRPr>
            </a:p>
          </p:txBody>
        </p:sp>
        <p:cxnSp>
          <p:nvCxnSpPr>
            <p:cNvPr id="828" name="Google Shape;828;p135"/>
            <p:cNvCxnSpPr/>
            <p:nvPr/>
          </p:nvCxnSpPr>
          <p:spPr>
            <a:xfrm>
              <a:off x="6473952" y="2430483"/>
              <a:ext cx="713100" cy="7800"/>
            </a:xfrm>
            <a:prstGeom prst="straightConnector1">
              <a:avLst/>
            </a:prstGeom>
            <a:noFill/>
            <a:ln w="38100" cap="flat" cmpd="sng">
              <a:solidFill>
                <a:srgbClr val="FFFFFF"/>
              </a:solidFill>
              <a:prstDash val="solid"/>
              <a:round/>
              <a:headEnd type="none" w="med" len="med"/>
              <a:tailEnd type="none" w="med" len="med"/>
            </a:ln>
          </p:spPr>
        </p:cxnSp>
        <p:cxnSp>
          <p:nvCxnSpPr>
            <p:cNvPr id="829" name="Google Shape;829;p135"/>
            <p:cNvCxnSpPr/>
            <p:nvPr/>
          </p:nvCxnSpPr>
          <p:spPr>
            <a:xfrm>
              <a:off x="6477000" y="3026664"/>
              <a:ext cx="713100" cy="7800"/>
            </a:xfrm>
            <a:prstGeom prst="straightConnector1">
              <a:avLst/>
            </a:prstGeom>
            <a:noFill/>
            <a:ln w="38100" cap="flat" cmpd="sng">
              <a:solidFill>
                <a:srgbClr val="FFFFFF"/>
              </a:solidFill>
              <a:prstDash val="solid"/>
              <a:round/>
              <a:headEnd type="none" w="med" len="med"/>
              <a:tailEnd type="none" w="med" len="med"/>
            </a:ln>
          </p:spPr>
        </p:cxnSp>
      </p:grpSp>
      <p:sp>
        <p:nvSpPr>
          <p:cNvPr id="830" name="Google Shape;830;p135"/>
          <p:cNvSpPr txBox="1"/>
          <p:nvPr/>
        </p:nvSpPr>
        <p:spPr>
          <a:xfrm>
            <a:off x="2038950" y="3714800"/>
            <a:ext cx="41412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831" name="Google Shape;831;p135"/>
          <p:cNvSpPr/>
          <p:nvPr/>
        </p:nvSpPr>
        <p:spPr>
          <a:xfrm>
            <a:off x="6376500" y="2396275"/>
            <a:ext cx="2767500" cy="44955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5"/>
          <p:cNvSpPr/>
          <p:nvPr/>
        </p:nvSpPr>
        <p:spPr>
          <a:xfrm>
            <a:off x="6782650" y="879800"/>
            <a:ext cx="1863900" cy="1863900"/>
          </a:xfrm>
          <a:prstGeom prst="ellipse">
            <a:avLst/>
          </a:prstGeom>
          <a:solidFill>
            <a:srgbClr val="999999"/>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3" name="Google Shape;833;p135"/>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834" name="Google Shape;834;p135"/>
          <p:cNvPicPr preferRelativeResize="0"/>
          <p:nvPr/>
        </p:nvPicPr>
        <p:blipFill>
          <a:blip r:embed="rId5">
            <a:alphaModFix/>
          </a:blip>
          <a:stretch>
            <a:fillRect/>
          </a:stretch>
        </p:blipFill>
        <p:spPr>
          <a:xfrm rot="-4499998" flipH="1">
            <a:off x="8226766" y="3012622"/>
            <a:ext cx="158598" cy="602967"/>
          </a:xfrm>
          <a:prstGeom prst="rect">
            <a:avLst/>
          </a:prstGeom>
          <a:noFill/>
          <a:ln>
            <a:noFill/>
          </a:ln>
        </p:spPr>
      </p:pic>
      <p:sp>
        <p:nvSpPr>
          <p:cNvPr id="835" name="Google Shape;835;p135"/>
          <p:cNvSpPr txBox="1"/>
          <p:nvPr/>
        </p:nvSpPr>
        <p:spPr>
          <a:xfrm>
            <a:off x="1891875" y="497500"/>
            <a:ext cx="5248200" cy="13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Distribute:</a:t>
            </a:r>
            <a:endParaRPr sz="3000" b="1">
              <a:latin typeface="Proxima Nova"/>
              <a:ea typeface="Proxima Nova"/>
              <a:cs typeface="Proxima Nova"/>
              <a:sym typeface="Proxima Nova"/>
            </a:endParaRPr>
          </a:p>
          <a:p>
            <a:pPr marL="0" lvl="0" indent="0" algn="ctr" rtl="0">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836" name="Google Shape;836;p135"/>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0"/>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4"/>
        <p:cNvGrpSpPr/>
        <p:nvPr/>
      </p:nvGrpSpPr>
      <p:grpSpPr>
        <a:xfrm>
          <a:off x="0" y="0"/>
          <a:ext cx="0" cy="0"/>
          <a:chOff x="0" y="0"/>
          <a:chExt cx="0" cy="0"/>
        </a:xfrm>
      </p:grpSpPr>
      <p:sp>
        <p:nvSpPr>
          <p:cNvPr id="845" name="Google Shape;845;p137"/>
          <p:cNvSpPr txBox="1"/>
          <p:nvPr/>
        </p:nvSpPr>
        <p:spPr>
          <a:xfrm>
            <a:off x="246350" y="456625"/>
            <a:ext cx="7864500" cy="7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roxima Nova"/>
                <a:ea typeface="Proxima Nova"/>
                <a:cs typeface="Proxima Nova"/>
                <a:sym typeface="Proxima Nova"/>
              </a:rPr>
              <a:t>Continue working on your one-pager</a:t>
            </a:r>
            <a:endParaRPr sz="3600" b="1">
              <a:latin typeface="Proxima Nova"/>
              <a:ea typeface="Proxima Nova"/>
              <a:cs typeface="Proxima Nova"/>
              <a:sym typeface="Proxima Nova"/>
            </a:endParaRPr>
          </a:p>
        </p:txBody>
      </p:sp>
      <p:sp>
        <p:nvSpPr>
          <p:cNvPr id="846" name="Google Shape;846;p13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4 - Activity</a:t>
            </a:r>
            <a:endParaRPr>
              <a:solidFill>
                <a:srgbClr val="FFFFFF"/>
              </a:solidFill>
            </a:endParaRPr>
          </a:p>
        </p:txBody>
      </p:sp>
      <p:sp>
        <p:nvSpPr>
          <p:cNvPr id="847" name="Google Shape;847;p137"/>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id="848" name="Google Shape;848;p137"/>
          <p:cNvPicPr preferRelativeResize="0"/>
          <p:nvPr/>
        </p:nvPicPr>
        <p:blipFill>
          <a:blip r:embed="rId4">
            <a:alphaModFix/>
          </a:blip>
          <a:stretch>
            <a:fillRect/>
          </a:stretch>
        </p:blipFill>
        <p:spPr>
          <a:xfrm>
            <a:off x="3147113" y="1206625"/>
            <a:ext cx="2849781" cy="3632074"/>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39"/>
          <p:cNvSpPr txBox="1"/>
          <p:nvPr/>
        </p:nvSpPr>
        <p:spPr>
          <a:xfrm>
            <a:off x="2533500" y="523000"/>
            <a:ext cx="3672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Montserrat"/>
                <a:ea typeface="Montserrat"/>
                <a:cs typeface="Montserrat"/>
                <a:sym typeface="Montserrat"/>
              </a:rPr>
              <a:t>Give One, Get One</a:t>
            </a:r>
            <a:endParaRPr sz="3600">
              <a:solidFill>
                <a:schemeClr val="dk1"/>
              </a:solidFill>
              <a:latin typeface="Caveat Brush"/>
              <a:ea typeface="Caveat Brush"/>
              <a:cs typeface="Caveat Brush"/>
              <a:sym typeface="Caveat Brush"/>
            </a:endParaRPr>
          </a:p>
        </p:txBody>
      </p:sp>
      <p:pic>
        <p:nvPicPr>
          <p:cNvPr id="858" name="Google Shape;858;p139"/>
          <p:cNvPicPr preferRelativeResize="0"/>
          <p:nvPr/>
        </p:nvPicPr>
        <p:blipFill>
          <a:blip r:embed="rId3">
            <a:alphaModFix/>
          </a:blip>
          <a:stretch>
            <a:fillRect/>
          </a:stretch>
        </p:blipFill>
        <p:spPr>
          <a:xfrm>
            <a:off x="0" y="-35615"/>
            <a:ext cx="9144001" cy="337930"/>
          </a:xfrm>
          <a:prstGeom prst="rect">
            <a:avLst/>
          </a:prstGeom>
          <a:noFill/>
          <a:ln>
            <a:noFill/>
          </a:ln>
        </p:spPr>
      </p:pic>
      <p:pic>
        <p:nvPicPr>
          <p:cNvPr id="859" name="Google Shape;859;p139"/>
          <p:cNvPicPr preferRelativeResize="0"/>
          <p:nvPr/>
        </p:nvPicPr>
        <p:blipFill>
          <a:blip r:embed="rId3">
            <a:alphaModFix/>
          </a:blip>
          <a:stretch>
            <a:fillRect/>
          </a:stretch>
        </p:blipFill>
        <p:spPr>
          <a:xfrm>
            <a:off x="0" y="-45453"/>
            <a:ext cx="9144001" cy="337930"/>
          </a:xfrm>
          <a:prstGeom prst="rect">
            <a:avLst/>
          </a:prstGeom>
          <a:noFill/>
          <a:ln>
            <a:noFill/>
          </a:ln>
        </p:spPr>
      </p:pic>
      <p:pic>
        <p:nvPicPr>
          <p:cNvPr id="860" name="Google Shape;860;p139"/>
          <p:cNvPicPr preferRelativeResize="0"/>
          <p:nvPr/>
        </p:nvPicPr>
        <p:blipFill>
          <a:blip r:embed="rId4">
            <a:alphaModFix/>
          </a:blip>
          <a:stretch>
            <a:fillRect/>
          </a:stretch>
        </p:blipFill>
        <p:spPr>
          <a:xfrm>
            <a:off x="21675" y="-26312"/>
            <a:ext cx="3558125" cy="304275"/>
          </a:xfrm>
          <a:prstGeom prst="rect">
            <a:avLst/>
          </a:prstGeom>
          <a:noFill/>
          <a:ln>
            <a:noFill/>
          </a:ln>
        </p:spPr>
      </p:pic>
      <p:sp>
        <p:nvSpPr>
          <p:cNvPr id="861" name="Google Shape;861;p139"/>
          <p:cNvSpPr txBox="1"/>
          <p:nvPr/>
        </p:nvSpPr>
        <p:spPr>
          <a:xfrm>
            <a:off x="2000" y="-32006"/>
            <a:ext cx="2661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4 - Wrap Up</a:t>
            </a:r>
            <a:endParaRPr>
              <a:solidFill>
                <a:srgbClr val="FFFFFF"/>
              </a:solidFill>
            </a:endParaRPr>
          </a:p>
        </p:txBody>
      </p:sp>
      <p:sp>
        <p:nvSpPr>
          <p:cNvPr id="862" name="Google Shape;862;p139"/>
          <p:cNvSpPr txBox="1"/>
          <p:nvPr/>
        </p:nvSpPr>
        <p:spPr>
          <a:xfrm>
            <a:off x="2402563" y="1267775"/>
            <a:ext cx="4176300" cy="3642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200" b="1">
                <a:solidFill>
                  <a:srgbClr val="7665A0"/>
                </a:solidFill>
                <a:latin typeface="Proxima Nova"/>
                <a:ea typeface="Proxima Nova"/>
                <a:cs typeface="Proxima Nova"/>
                <a:sym typeface="Proxima Nova"/>
              </a:rPr>
              <a:t>Do This:</a:t>
            </a:r>
            <a:r>
              <a:rPr lang="en" sz="2200">
                <a:solidFill>
                  <a:schemeClr val="dk1"/>
                </a:solidFill>
                <a:latin typeface="Proxima Nova"/>
                <a:ea typeface="Proxima Nova"/>
                <a:cs typeface="Proxima Nova"/>
                <a:sym typeface="Proxima Nova"/>
              </a:rPr>
              <a:t> Share your vocabulary cluster definitions and visualizations with your peers.</a:t>
            </a:r>
            <a:endParaRPr sz="2200">
              <a:solidFill>
                <a:schemeClr val="dk1"/>
              </a:solidFill>
              <a:latin typeface="Proxima Nova"/>
              <a:ea typeface="Proxima Nova"/>
              <a:cs typeface="Proxima Nova"/>
              <a:sym typeface="Proxima Nova"/>
            </a:endParaRPr>
          </a:p>
          <a:p>
            <a:pPr marL="457200" lvl="0" indent="-368300" algn="l" rtl="0">
              <a:lnSpc>
                <a:spcPct val="100000"/>
              </a:lnSpc>
              <a:spcBef>
                <a:spcPts val="1600"/>
              </a:spcBef>
              <a:spcAft>
                <a:spcPts val="0"/>
              </a:spcAft>
              <a:buClr>
                <a:schemeClr val="dk1"/>
              </a:buClr>
              <a:buSzPts val="2200"/>
              <a:buFont typeface="Proxima Nova"/>
              <a:buChar char="●"/>
            </a:pPr>
            <a:r>
              <a:rPr lang="en" sz="2200" b="1">
                <a:solidFill>
                  <a:srgbClr val="00ADBC"/>
                </a:solidFill>
                <a:latin typeface="Proxima Nova"/>
                <a:ea typeface="Proxima Nova"/>
                <a:cs typeface="Proxima Nova"/>
                <a:sym typeface="Proxima Nova"/>
              </a:rPr>
              <a:t>Give</a:t>
            </a:r>
            <a:r>
              <a:rPr lang="en" sz="2200">
                <a:solidFill>
                  <a:schemeClr val="dk1"/>
                </a:solidFill>
                <a:latin typeface="Proxima Nova"/>
                <a:ea typeface="Proxima Nova"/>
                <a:cs typeface="Proxima Nova"/>
                <a:sym typeface="Proxima Nova"/>
              </a:rPr>
              <a:t> one of your ideas</a:t>
            </a:r>
            <a:endParaRPr sz="2200">
              <a:solidFill>
                <a:schemeClr val="dk1"/>
              </a:solidFill>
              <a:latin typeface="Proxima Nova"/>
              <a:ea typeface="Proxima Nova"/>
              <a:cs typeface="Proxima Nova"/>
              <a:sym typeface="Proxima Nova"/>
            </a:endParaRPr>
          </a:p>
          <a:p>
            <a:pPr marL="457200" lvl="0" indent="-368300" algn="l" rtl="0">
              <a:lnSpc>
                <a:spcPct val="100000"/>
              </a:lnSpc>
              <a:spcBef>
                <a:spcPts val="0"/>
              </a:spcBef>
              <a:spcAft>
                <a:spcPts val="0"/>
              </a:spcAft>
              <a:buClr>
                <a:schemeClr val="dk1"/>
              </a:buClr>
              <a:buSzPts val="2200"/>
              <a:buFont typeface="Proxima Nova"/>
              <a:buChar char="●"/>
            </a:pPr>
            <a:r>
              <a:rPr lang="en" sz="2200" b="1">
                <a:solidFill>
                  <a:srgbClr val="7665A0"/>
                </a:solidFill>
                <a:latin typeface="Proxima Nova"/>
                <a:ea typeface="Proxima Nova"/>
                <a:cs typeface="Proxima Nova"/>
                <a:sym typeface="Proxima Nova"/>
              </a:rPr>
              <a:t>Get</a:t>
            </a:r>
            <a:r>
              <a:rPr lang="en" sz="2200">
                <a:solidFill>
                  <a:schemeClr val="dk1"/>
                </a:solidFill>
                <a:latin typeface="Proxima Nova"/>
                <a:ea typeface="Proxima Nova"/>
                <a:cs typeface="Proxima Nova"/>
                <a:sym typeface="Proxima Nova"/>
              </a:rPr>
              <a:t> one of your peer's ideas to build out one of your clusters</a:t>
            </a:r>
            <a:endParaRPr sz="2200">
              <a:solidFill>
                <a:schemeClr val="dk1"/>
              </a:solidFill>
              <a:latin typeface="Proxima Nova"/>
              <a:ea typeface="Proxima Nova"/>
              <a:cs typeface="Proxima Nova"/>
              <a:sym typeface="Proxima Nova"/>
            </a:endParaRPr>
          </a:p>
          <a:p>
            <a:pPr marL="0" lvl="0" indent="0" algn="l" rtl="0">
              <a:lnSpc>
                <a:spcPct val="100000"/>
              </a:lnSpc>
              <a:spcBef>
                <a:spcPts val="1600"/>
              </a:spcBef>
              <a:spcAft>
                <a:spcPts val="1600"/>
              </a:spcAft>
              <a:buNone/>
            </a:pPr>
            <a:r>
              <a:rPr lang="en" sz="2200">
                <a:solidFill>
                  <a:schemeClr val="dk1"/>
                </a:solidFill>
                <a:latin typeface="Proxima Nova"/>
                <a:ea typeface="Proxima Nova"/>
                <a:cs typeface="Proxima Nova"/>
                <a:sym typeface="Proxima Nova"/>
              </a:rPr>
              <a:t>Find another classmate and repeat!</a:t>
            </a:r>
            <a:endParaRPr sz="1500">
              <a:solidFill>
                <a:schemeClr val="dk1"/>
              </a:solidFill>
              <a:latin typeface="Proxima Nova"/>
              <a:ea typeface="Proxima Nova"/>
              <a:cs typeface="Proxima Nova"/>
              <a:sym typeface="Proxima Nova"/>
            </a:endParaRPr>
          </a:p>
        </p:txBody>
      </p:sp>
      <p:pic>
        <p:nvPicPr>
          <p:cNvPr id="863" name="Google Shape;863;p139"/>
          <p:cNvPicPr preferRelativeResize="0"/>
          <p:nvPr/>
        </p:nvPicPr>
        <p:blipFill>
          <a:blip r:embed="rId5">
            <a:alphaModFix/>
          </a:blip>
          <a:stretch>
            <a:fillRect/>
          </a:stretch>
        </p:blipFill>
        <p:spPr>
          <a:xfrm>
            <a:off x="125025" y="559600"/>
            <a:ext cx="1966250" cy="1966250"/>
          </a:xfrm>
          <a:prstGeom prst="rect">
            <a:avLst/>
          </a:prstGeom>
          <a:noFill/>
          <a:ln>
            <a:noFill/>
          </a:ln>
        </p:spPr>
      </p:pic>
      <p:pic>
        <p:nvPicPr>
          <p:cNvPr id="864" name="Google Shape;864;p139"/>
          <p:cNvPicPr preferRelativeResize="0"/>
          <p:nvPr/>
        </p:nvPicPr>
        <p:blipFill>
          <a:blip r:embed="rId6">
            <a:alphaModFix/>
          </a:blip>
          <a:stretch>
            <a:fillRect/>
          </a:stretch>
        </p:blipFill>
        <p:spPr>
          <a:xfrm>
            <a:off x="7196500" y="1656553"/>
            <a:ext cx="1231500" cy="1231500"/>
          </a:xfrm>
          <a:prstGeom prst="rect">
            <a:avLst/>
          </a:prstGeom>
          <a:noFill/>
          <a:ln>
            <a:noFill/>
          </a:ln>
        </p:spPr>
      </p:pic>
      <p:sp>
        <p:nvSpPr>
          <p:cNvPr id="865" name="Google Shape;865;p139"/>
          <p:cNvSpPr/>
          <p:nvPr/>
        </p:nvSpPr>
        <p:spPr>
          <a:xfrm>
            <a:off x="6559400" y="3628425"/>
            <a:ext cx="859200" cy="879600"/>
          </a:xfrm>
          <a:prstGeom prst="roundRect">
            <a:avLst>
              <a:gd name="adj" fmla="val 16667"/>
            </a:avLst>
          </a:prstGeom>
          <a:noFill/>
          <a:ln w="19050" cap="flat" cmpd="sng">
            <a:solidFill>
              <a:srgbClr val="27D1B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9"/>
          <p:cNvSpPr/>
          <p:nvPr/>
        </p:nvSpPr>
        <p:spPr>
          <a:xfrm>
            <a:off x="7549875" y="4161125"/>
            <a:ext cx="1444500" cy="754500"/>
          </a:xfrm>
          <a:prstGeom prst="roundRect">
            <a:avLst>
              <a:gd name="adj" fmla="val 16667"/>
            </a:avLst>
          </a:prstGeom>
          <a:noFill/>
          <a:ln w="19050" cap="flat" cmpd="sng">
            <a:solidFill>
              <a:srgbClr val="FDD33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9"/>
          <p:cNvSpPr/>
          <p:nvPr/>
        </p:nvSpPr>
        <p:spPr>
          <a:xfrm>
            <a:off x="8131975" y="3423750"/>
            <a:ext cx="504600" cy="643200"/>
          </a:xfrm>
          <a:prstGeom prst="roundRect">
            <a:avLst>
              <a:gd name="adj" fmla="val 16667"/>
            </a:avLst>
          </a:prstGeom>
          <a:noFill/>
          <a:ln w="19050" cap="flat" cmpd="sng">
            <a:solidFill>
              <a:srgbClr val="64B9F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9"/>
          <p:cNvSpPr/>
          <p:nvPr/>
        </p:nvSpPr>
        <p:spPr>
          <a:xfrm>
            <a:off x="6971450" y="3921600"/>
            <a:ext cx="1767000" cy="337800"/>
          </a:xfrm>
          <a:prstGeom prst="roundRect">
            <a:avLst>
              <a:gd name="adj" fmla="val 44568"/>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Caveat Brush"/>
                <a:ea typeface="Caveat Brush"/>
                <a:cs typeface="Caveat Brush"/>
                <a:sym typeface="Caveat Brush"/>
              </a:rPr>
              <a:t>Vocabulary Cluster</a:t>
            </a:r>
            <a:endParaRPr sz="1700">
              <a:latin typeface="Caveat Brush"/>
              <a:ea typeface="Caveat Brush"/>
              <a:cs typeface="Caveat Brush"/>
              <a:sym typeface="Caveat Brush"/>
            </a:endParaRPr>
          </a:p>
        </p:txBody>
      </p:sp>
      <p:sp>
        <p:nvSpPr>
          <p:cNvPr id="869" name="Google Shape;869;p139"/>
          <p:cNvSpPr/>
          <p:nvPr/>
        </p:nvSpPr>
        <p:spPr>
          <a:xfrm>
            <a:off x="6931168" y="2194225"/>
            <a:ext cx="396825" cy="1354950"/>
          </a:xfrm>
          <a:custGeom>
            <a:avLst/>
            <a:gdLst/>
            <a:ahLst/>
            <a:cxnLst/>
            <a:rect l="l" t="t" r="r" b="b"/>
            <a:pathLst>
              <a:path w="15873" h="54198" extrusionOk="0">
                <a:moveTo>
                  <a:pt x="15873" y="0"/>
                </a:moveTo>
                <a:cubicBezTo>
                  <a:pt x="13549" y="4015"/>
                  <a:pt x="4569" y="15055"/>
                  <a:pt x="1928" y="24088"/>
                </a:cubicBezTo>
                <a:cubicBezTo>
                  <a:pt x="-713" y="33121"/>
                  <a:pt x="343" y="49180"/>
                  <a:pt x="26" y="54198"/>
                </a:cubicBezTo>
              </a:path>
            </a:pathLst>
          </a:custGeom>
          <a:noFill/>
          <a:ln w="28575" cap="flat" cmpd="sng">
            <a:solidFill>
              <a:srgbClr val="27D1B3"/>
            </a:solidFill>
            <a:prstDash val="solid"/>
            <a:round/>
            <a:headEnd type="none" w="med" len="med"/>
            <a:tailEnd type="triangle" w="med" len="med"/>
          </a:ln>
        </p:spPr>
        <p:txBody>
          <a:bodyPr/>
          <a:lstStyle/>
          <a:p>
            <a:endParaRPr lang="en-US"/>
          </a:p>
        </p:txBody>
      </p:sp>
      <p:sp>
        <p:nvSpPr>
          <p:cNvPr id="870" name="Google Shape;870;p139"/>
          <p:cNvSpPr/>
          <p:nvPr/>
        </p:nvSpPr>
        <p:spPr>
          <a:xfrm rot="-184264">
            <a:off x="7558319" y="2874668"/>
            <a:ext cx="409525" cy="783342"/>
          </a:xfrm>
          <a:custGeom>
            <a:avLst/>
            <a:gdLst/>
            <a:ahLst/>
            <a:cxnLst/>
            <a:rect l="l" t="t" r="r" b="b"/>
            <a:pathLst>
              <a:path w="12887" h="31320" extrusionOk="0">
                <a:moveTo>
                  <a:pt x="737" y="0"/>
                </a:moveTo>
                <a:cubicBezTo>
                  <a:pt x="782" y="3780"/>
                  <a:pt x="-1018" y="17460"/>
                  <a:pt x="1007" y="22680"/>
                </a:cubicBezTo>
                <a:cubicBezTo>
                  <a:pt x="3032" y="27900"/>
                  <a:pt x="10907" y="29880"/>
                  <a:pt x="12887" y="31320"/>
                </a:cubicBezTo>
              </a:path>
            </a:pathLst>
          </a:custGeom>
          <a:noFill/>
          <a:ln w="28575" cap="flat" cmpd="sng">
            <a:solidFill>
              <a:srgbClr val="64B9FC"/>
            </a:solidFill>
            <a:prstDash val="solid"/>
            <a:round/>
            <a:headEnd type="none" w="med" len="med"/>
            <a:tailEnd type="triangle" w="med" len="med"/>
          </a:ln>
        </p:spPr>
        <p:txBody>
          <a:bodyPr/>
          <a:lstStyle/>
          <a:p>
            <a:endParaRPr lang="en-US"/>
          </a:p>
        </p:txBody>
      </p:sp>
      <p:sp>
        <p:nvSpPr>
          <p:cNvPr id="871" name="Google Shape;871;p139"/>
          <p:cNvSpPr/>
          <p:nvPr/>
        </p:nvSpPr>
        <p:spPr>
          <a:xfrm>
            <a:off x="8326050" y="2512500"/>
            <a:ext cx="634500" cy="1599750"/>
          </a:xfrm>
          <a:custGeom>
            <a:avLst/>
            <a:gdLst/>
            <a:ahLst/>
            <a:cxnLst/>
            <a:rect l="l" t="t" r="r" b="b"/>
            <a:pathLst>
              <a:path w="25380" h="63990" extrusionOk="0">
                <a:moveTo>
                  <a:pt x="0" y="0"/>
                </a:moveTo>
                <a:cubicBezTo>
                  <a:pt x="3645" y="3195"/>
                  <a:pt x="17640" y="8505"/>
                  <a:pt x="21870" y="19170"/>
                </a:cubicBezTo>
                <a:cubicBezTo>
                  <a:pt x="26100" y="29835"/>
                  <a:pt x="24795" y="56520"/>
                  <a:pt x="25380" y="63990"/>
                </a:cubicBezTo>
              </a:path>
            </a:pathLst>
          </a:custGeom>
          <a:noFill/>
          <a:ln w="28575" cap="flat" cmpd="sng">
            <a:solidFill>
              <a:srgbClr val="FDD330"/>
            </a:solidFill>
            <a:prstDash val="solid"/>
            <a:round/>
            <a:headEnd type="none" w="med" len="med"/>
            <a:tailEnd type="triangle" w="med" len="med"/>
          </a:ln>
        </p:spPr>
        <p:txBody>
          <a:bodyPr/>
          <a:lstStyle/>
          <a:p>
            <a:endParaRPr lang="en-US"/>
          </a:p>
        </p:txBody>
      </p:sp>
      <p:pic>
        <p:nvPicPr>
          <p:cNvPr id="872" name="Google Shape;872;p139"/>
          <p:cNvPicPr preferRelativeResize="0"/>
          <p:nvPr/>
        </p:nvPicPr>
        <p:blipFill>
          <a:blip r:embed="rId7">
            <a:alphaModFix/>
          </a:blip>
          <a:stretch>
            <a:fillRect/>
          </a:stretch>
        </p:blipFill>
        <p:spPr>
          <a:xfrm>
            <a:off x="215800" y="3858875"/>
            <a:ext cx="771525" cy="1009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2"/>
                                        </p:tgtEl>
                                        <p:attrNameLst>
                                          <p:attrName>style.visibility</p:attrName>
                                        </p:attrNameLst>
                                      </p:cBhvr>
                                      <p:to>
                                        <p:strVal val="visible"/>
                                      </p:to>
                                    </p:set>
                                    <p:animEffect transition="in" filter="fade">
                                      <p:cBhvr>
                                        <p:cTn id="7" dur="2600"/>
                                        <p:tgtEl>
                                          <p:spTgt spid="872"/>
                                        </p:tgtEl>
                                      </p:cBhvr>
                                    </p:animEffect>
                                  </p:childTnLst>
                                </p:cTn>
                              </p:par>
                            </p:childTnLst>
                          </p:cTn>
                        </p:par>
                        <p:par>
                          <p:cTn id="8" fill="hold">
                            <p:stCondLst>
                              <p:cond delay="2600"/>
                            </p:stCondLst>
                            <p:childTnLst>
                              <p:par>
                                <p:cTn id="9" presetID="10" presetClass="entr" presetSubtype="0" fill="hold" nodeType="afterEffect">
                                  <p:stCondLst>
                                    <p:cond delay="0"/>
                                  </p:stCondLst>
                                  <p:childTnLst>
                                    <p:set>
                                      <p:cBhvr>
                                        <p:cTn id="10" dur="1" fill="hold">
                                          <p:stCondLst>
                                            <p:cond delay="0"/>
                                          </p:stCondLst>
                                        </p:cTn>
                                        <p:tgtEl>
                                          <p:spTgt spid="869"/>
                                        </p:tgtEl>
                                        <p:attrNameLst>
                                          <p:attrName>style.visibility</p:attrName>
                                        </p:attrNameLst>
                                      </p:cBhvr>
                                      <p:to>
                                        <p:strVal val="visible"/>
                                      </p:to>
                                    </p:set>
                                    <p:animEffect transition="in" filter="fade">
                                      <p:cBhvr>
                                        <p:cTn id="11" dur="2500"/>
                                        <p:tgtEl>
                                          <p:spTgt spid="869"/>
                                        </p:tgtEl>
                                      </p:cBhvr>
                                    </p:animEffect>
                                  </p:childTnLst>
                                </p:cTn>
                              </p:par>
                              <p:par>
                                <p:cTn id="12" presetID="10" presetClass="entr" presetSubtype="0" fill="hold" nodeType="withEffect">
                                  <p:stCondLst>
                                    <p:cond delay="0"/>
                                  </p:stCondLst>
                                  <p:childTnLst>
                                    <p:set>
                                      <p:cBhvr>
                                        <p:cTn id="13" dur="1" fill="hold">
                                          <p:stCondLst>
                                            <p:cond delay="0"/>
                                          </p:stCondLst>
                                        </p:cTn>
                                        <p:tgtEl>
                                          <p:spTgt spid="865"/>
                                        </p:tgtEl>
                                        <p:attrNameLst>
                                          <p:attrName>style.visibility</p:attrName>
                                        </p:attrNameLst>
                                      </p:cBhvr>
                                      <p:to>
                                        <p:strVal val="visible"/>
                                      </p:to>
                                    </p:set>
                                    <p:animEffect transition="in" filter="fade">
                                      <p:cBhvr>
                                        <p:cTn id="14" dur="2500"/>
                                        <p:tgtEl>
                                          <p:spTgt spid="865"/>
                                        </p:tgtEl>
                                      </p:cBhvr>
                                    </p:animEffect>
                                  </p:childTnLst>
                                </p:cTn>
                              </p:par>
                            </p:childTnLst>
                          </p:cTn>
                        </p:par>
                        <p:par>
                          <p:cTn id="15" fill="hold">
                            <p:stCondLst>
                              <p:cond delay="5100"/>
                            </p:stCondLst>
                            <p:childTnLst>
                              <p:par>
                                <p:cTn id="16" presetID="10" presetClass="entr" presetSubtype="0" fill="hold" nodeType="afterEffect">
                                  <p:stCondLst>
                                    <p:cond delay="0"/>
                                  </p:stCondLst>
                                  <p:childTnLst>
                                    <p:set>
                                      <p:cBhvr>
                                        <p:cTn id="17" dur="1" fill="hold">
                                          <p:stCondLst>
                                            <p:cond delay="0"/>
                                          </p:stCondLst>
                                        </p:cTn>
                                        <p:tgtEl>
                                          <p:spTgt spid="870"/>
                                        </p:tgtEl>
                                        <p:attrNameLst>
                                          <p:attrName>style.visibility</p:attrName>
                                        </p:attrNameLst>
                                      </p:cBhvr>
                                      <p:to>
                                        <p:strVal val="visible"/>
                                      </p:to>
                                    </p:set>
                                    <p:animEffect transition="in" filter="fade">
                                      <p:cBhvr>
                                        <p:cTn id="18" dur="2500"/>
                                        <p:tgtEl>
                                          <p:spTgt spid="870"/>
                                        </p:tgtEl>
                                      </p:cBhvr>
                                    </p:animEffect>
                                  </p:childTnLst>
                                </p:cTn>
                              </p:par>
                              <p:par>
                                <p:cTn id="19" presetID="10" presetClass="entr" presetSubtype="0" fill="hold" nodeType="withEffect">
                                  <p:stCondLst>
                                    <p:cond delay="0"/>
                                  </p:stCondLst>
                                  <p:childTnLst>
                                    <p:set>
                                      <p:cBhvr>
                                        <p:cTn id="20" dur="1" fill="hold">
                                          <p:stCondLst>
                                            <p:cond delay="0"/>
                                          </p:stCondLst>
                                        </p:cTn>
                                        <p:tgtEl>
                                          <p:spTgt spid="867"/>
                                        </p:tgtEl>
                                        <p:attrNameLst>
                                          <p:attrName>style.visibility</p:attrName>
                                        </p:attrNameLst>
                                      </p:cBhvr>
                                      <p:to>
                                        <p:strVal val="visible"/>
                                      </p:to>
                                    </p:set>
                                    <p:animEffect transition="in" filter="fade">
                                      <p:cBhvr>
                                        <p:cTn id="21" dur="2500"/>
                                        <p:tgtEl>
                                          <p:spTgt spid="867"/>
                                        </p:tgtEl>
                                      </p:cBhvr>
                                    </p:animEffect>
                                  </p:childTnLst>
                                </p:cTn>
                              </p:par>
                            </p:childTnLst>
                          </p:cTn>
                        </p:par>
                        <p:par>
                          <p:cTn id="22" fill="hold">
                            <p:stCondLst>
                              <p:cond delay="7600"/>
                            </p:stCondLst>
                            <p:childTnLst>
                              <p:par>
                                <p:cTn id="23" presetID="10" presetClass="entr" presetSubtype="0" fill="hold" nodeType="afterEffect">
                                  <p:stCondLst>
                                    <p:cond delay="0"/>
                                  </p:stCondLst>
                                  <p:childTnLst>
                                    <p:set>
                                      <p:cBhvr>
                                        <p:cTn id="24" dur="1" fill="hold">
                                          <p:stCondLst>
                                            <p:cond delay="0"/>
                                          </p:stCondLst>
                                        </p:cTn>
                                        <p:tgtEl>
                                          <p:spTgt spid="871"/>
                                        </p:tgtEl>
                                        <p:attrNameLst>
                                          <p:attrName>style.visibility</p:attrName>
                                        </p:attrNameLst>
                                      </p:cBhvr>
                                      <p:to>
                                        <p:strVal val="visible"/>
                                      </p:to>
                                    </p:set>
                                    <p:animEffect transition="in" filter="fade">
                                      <p:cBhvr>
                                        <p:cTn id="25" dur="2500"/>
                                        <p:tgtEl>
                                          <p:spTgt spid="871"/>
                                        </p:tgtEl>
                                      </p:cBhvr>
                                    </p:animEffect>
                                  </p:childTnLst>
                                </p:cTn>
                              </p:par>
                              <p:par>
                                <p:cTn id="26" presetID="10" presetClass="entr" presetSubtype="0" fill="hold" nodeType="withEffect">
                                  <p:stCondLst>
                                    <p:cond delay="0"/>
                                  </p:stCondLst>
                                  <p:childTnLst>
                                    <p:set>
                                      <p:cBhvr>
                                        <p:cTn id="27" dur="1" fill="hold">
                                          <p:stCondLst>
                                            <p:cond delay="0"/>
                                          </p:stCondLst>
                                        </p:cTn>
                                        <p:tgtEl>
                                          <p:spTgt spid="866"/>
                                        </p:tgtEl>
                                        <p:attrNameLst>
                                          <p:attrName>style.visibility</p:attrName>
                                        </p:attrNameLst>
                                      </p:cBhvr>
                                      <p:to>
                                        <p:strVal val="visible"/>
                                      </p:to>
                                    </p:set>
                                    <p:animEffect transition="in" filter="fade">
                                      <p:cBhvr>
                                        <p:cTn id="28" dur="25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6"/>
        <p:cNvGrpSpPr/>
        <p:nvPr/>
      </p:nvGrpSpPr>
      <p:grpSpPr>
        <a:xfrm>
          <a:off x="0" y="0"/>
          <a:ext cx="0" cy="0"/>
          <a:chOff x="0" y="0"/>
          <a:chExt cx="0" cy="0"/>
        </a:xfrm>
      </p:grpSpPr>
      <p:sp>
        <p:nvSpPr>
          <p:cNvPr id="877" name="Google Shape;877;p140"/>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4 - Wrap Up</a:t>
            </a:r>
            <a:endParaRPr>
              <a:solidFill>
                <a:srgbClr val="FFFFFF"/>
              </a:solidFill>
            </a:endParaRPr>
          </a:p>
        </p:txBody>
      </p:sp>
      <p:sp>
        <p:nvSpPr>
          <p:cNvPr id="878" name="Google Shape;878;p140"/>
          <p:cNvSpPr txBox="1"/>
          <p:nvPr/>
        </p:nvSpPr>
        <p:spPr>
          <a:xfrm>
            <a:off x="562475" y="546850"/>
            <a:ext cx="7932600" cy="428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a:t>
            </a:r>
            <a:endParaRPr sz="3000" b="1">
              <a:latin typeface="Proxima Nova"/>
              <a:ea typeface="Proxima Nova"/>
              <a:cs typeface="Proxima Nova"/>
              <a:sym typeface="Proxima Nova"/>
            </a:endParaRPr>
          </a:p>
          <a:p>
            <a:pPr marL="0" lvl="0" indent="0" algn="ctr" rtl="0">
              <a:spcBef>
                <a:spcPts val="0"/>
              </a:spcBef>
              <a:spcAft>
                <a:spcPts val="0"/>
              </a:spcAft>
              <a:buNone/>
            </a:pPr>
            <a:r>
              <a:rPr lang="en" sz="1800" b="1">
                <a:latin typeface="Proxima Nova"/>
                <a:ea typeface="Proxima Nova"/>
                <a:cs typeface="Proxima Nova"/>
                <a:sym typeface="Proxima Nova"/>
              </a:rPr>
              <a:t> </a:t>
            </a:r>
            <a:endParaRPr sz="1800" b="1">
              <a:latin typeface="Proxima Nova"/>
              <a:ea typeface="Proxima Nova"/>
              <a:cs typeface="Proxima Nova"/>
              <a:sym typeface="Proxima Nova"/>
            </a:endParaRPr>
          </a:p>
          <a:p>
            <a:pPr marL="0" lvl="0" indent="0" algn="ctr" rtl="0">
              <a:spcBef>
                <a:spcPts val="0"/>
              </a:spcBef>
              <a:spcAft>
                <a:spcPts val="0"/>
              </a:spcAft>
              <a:buNone/>
            </a:pPr>
            <a:r>
              <a:rPr lang="en" sz="2400">
                <a:solidFill>
                  <a:schemeClr val="dk1"/>
                </a:solidFill>
                <a:latin typeface="Proxima Nova"/>
                <a:ea typeface="Proxima Nova"/>
                <a:cs typeface="Proxima Nova"/>
                <a:sym typeface="Proxima Nova"/>
              </a:rPr>
              <a:t>Explain how a computing innovation can have an impact beyond its intended purpose. </a:t>
            </a:r>
            <a:endParaRPr sz="24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24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2400">
                <a:solidFill>
                  <a:schemeClr val="dk1"/>
                </a:solidFill>
                <a:latin typeface="Proxima Nova"/>
                <a:ea typeface="Proxima Nova"/>
                <a:cs typeface="Proxima Nova"/>
                <a:sym typeface="Proxima Nova"/>
              </a:rPr>
              <a:t>How can rapid sharing of a computing innovation affect these impacts?</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141"/>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Unit 8 - Lesson 8</a:t>
            </a:r>
            <a:endParaRPr sz="36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Protecting Data Part 1</a:t>
            </a:r>
            <a:endParaRPr sz="3600" b="1">
              <a:solidFill>
                <a:srgbClr val="FFFFFF"/>
              </a:solidFill>
              <a:latin typeface="Proxima Nova"/>
              <a:ea typeface="Proxima Nova"/>
              <a:cs typeface="Proxima Nova"/>
              <a:sym typeface="Proxima Nova"/>
            </a:endParaRPr>
          </a:p>
        </p:txBody>
      </p:sp>
      <p:pic>
        <p:nvPicPr>
          <p:cNvPr id="884" name="Google Shape;884;p141"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885" name="Google Shape;885;p141"/>
          <p:cNvSpPr txBox="1"/>
          <p:nvPr/>
        </p:nvSpPr>
        <p:spPr>
          <a:xfrm>
            <a:off x="3625900" y="4324050"/>
            <a:ext cx="26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9"/>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2"/>
        <p:cNvGrpSpPr/>
        <p:nvPr/>
      </p:nvGrpSpPr>
      <p:grpSpPr>
        <a:xfrm>
          <a:off x="0" y="0"/>
          <a:ext cx="0" cy="0"/>
          <a:chOff x="0" y="0"/>
          <a:chExt cx="0" cy="0"/>
        </a:xfrm>
      </p:grpSpPr>
      <p:sp>
        <p:nvSpPr>
          <p:cNvPr id="283" name="Google Shape;283;p62"/>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Day 1 - Activity</a:t>
            </a:r>
            <a:endParaRPr>
              <a:solidFill>
                <a:srgbClr val="FFFFFF"/>
              </a:solidFill>
            </a:endParaRPr>
          </a:p>
        </p:txBody>
      </p:sp>
      <p:pic>
        <p:nvPicPr>
          <p:cNvPr id="284" name="Google Shape;284;p62" descr="No matter what field you want to go into, Computer Science is changing that industry. &#10;Start learning at http://code.org/ &#10;Special thanks to:&#10;- Elena Silenok / Clothia.com&#10;- Drew Houston / Dropbox&#10;- Lee Redden / Blue River Technology&#10;- Jess Lee / Polyvore&#10;- Vida Ayong / Derisi Lab at UCSF&#10;- Brett Witt / OPower &#10;- Becky Farmer / Iberdrola Renewables&#10;- Abe Alvarez / Axon Technology&#10;- Miral Kotb / iLuminate&#10;- Trina Roy / Pixar / Renderman&#10;- May-Li Khoe / Inventor&#10;- Bronwen Grimes / Valve&#10;- Chris Bosh / NBA All-Star&#10;- Mark Zuckerburg / Facebook&#10;&#10;Special thanks to:&#10;Archive.org&#10;&#10;Start learning at http://code.org/ &#10;&#10;Stay in touch with us!&#10;• on Twitter https://twitter.com/codeorg&#10;• on Facebook https://www.facebook.com/Code.org&#10;• on Instagram https://instagram.com/codeorg&#10;• on Tumblr https://blog.code.org &#10;• on LinkedIn https://www.linkedin.com/company/code-org&#10;• on Google+ https://google.com/+codeorg&#10;&#10;Help us caption &amp; translate this video!&#10;&#10;http://amara.org/v/Wk1l/" title="Computer Science is Changing Everything">
            <a:hlinkClick r:id="rId4"/>
          </p:cNvPr>
          <p:cNvPicPr preferRelativeResize="0"/>
          <p:nvPr/>
        </p:nvPicPr>
        <p:blipFill>
          <a:blip r:embed="rId5">
            <a:alphaModFix/>
          </a:blip>
          <a:stretch>
            <a:fillRect/>
          </a:stretch>
        </p:blipFill>
        <p:spPr>
          <a:xfrm>
            <a:off x="1378038" y="352550"/>
            <a:ext cx="6387934" cy="4790950"/>
          </a:xfrm>
          <a:prstGeom prst="rect">
            <a:avLst/>
          </a:prstGeom>
          <a:noFill/>
          <a:ln>
            <a:noFill/>
          </a:ln>
        </p:spPr>
      </p:pic>
      <p:sp>
        <p:nvSpPr>
          <p:cNvPr id="285" name="Google Shape;285;p62"/>
          <p:cNvSpPr txBox="1"/>
          <p:nvPr/>
        </p:nvSpPr>
        <p:spPr>
          <a:xfrm>
            <a:off x="3559500" y="0"/>
            <a:ext cx="2025000" cy="348000"/>
          </a:xfrm>
          <a:prstGeom prst="rect">
            <a:avLst/>
          </a:prstGeom>
          <a:solidFill>
            <a:srgbClr val="DF54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3"/>
        <p:cNvGrpSpPr/>
        <p:nvPr/>
      </p:nvGrpSpPr>
      <p:grpSpPr>
        <a:xfrm>
          <a:off x="0" y="0"/>
          <a:ext cx="0" cy="0"/>
          <a:chOff x="0" y="0"/>
          <a:chExt cx="0" cy="0"/>
        </a:xfrm>
      </p:grpSpPr>
      <p:sp>
        <p:nvSpPr>
          <p:cNvPr id="894" name="Google Shape;894;p143"/>
          <p:cNvSpPr txBox="1"/>
          <p:nvPr/>
        </p:nvSpPr>
        <p:spPr>
          <a:xfrm>
            <a:off x="204750" y="568325"/>
            <a:ext cx="8734500" cy="42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Proxima Nova"/>
                <a:ea typeface="Proxima Nova"/>
                <a:cs typeface="Proxima Nova"/>
                <a:sym typeface="Proxima Nova"/>
              </a:rPr>
              <a:t>Do This:</a:t>
            </a:r>
            <a:r>
              <a:rPr lang="en" sz="2400">
                <a:latin typeface="Proxima Nova"/>
                <a:ea typeface="Proxima Nova"/>
                <a:cs typeface="Proxima Nova"/>
                <a:sym typeface="Proxima Nova"/>
              </a:rPr>
              <a:t> This message was encrypted using a Caesar Cipher (an "alphabetic shift"). Let's see how long it takes you to decode this message (remember it's just a shifting of the alphabet)</a:t>
            </a:r>
            <a:endParaRPr sz="24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rgbClr val="00ADBC"/>
                </a:solidFill>
                <a:latin typeface="Roboto Mono"/>
                <a:ea typeface="Roboto Mono"/>
                <a:cs typeface="Roboto Mono"/>
                <a:sym typeface="Roboto Mono"/>
              </a:rPr>
              <a:t>serr cvmmn va gur pnsrgrevn</a:t>
            </a:r>
            <a:endParaRPr sz="3600">
              <a:solidFill>
                <a:srgbClr val="00ADBC"/>
              </a:solidFill>
              <a:latin typeface="Roboto Mono"/>
              <a:ea typeface="Roboto Mono"/>
              <a:cs typeface="Roboto Mono"/>
              <a:sym typeface="Roboto Mono"/>
            </a:endParaRPr>
          </a:p>
        </p:txBody>
      </p:sp>
      <p:sp>
        <p:nvSpPr>
          <p:cNvPr id="895" name="Google Shape;895;p143"/>
          <p:cNvSpPr txBox="1"/>
          <p:nvPr/>
        </p:nvSpPr>
        <p:spPr>
          <a:xfrm>
            <a:off x="0" y="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8 - Warm Up</a:t>
            </a:r>
            <a:endParaRPr>
              <a:solidFill>
                <a:srgbClr val="FFFFFF"/>
              </a:solidFill>
            </a:endParaRPr>
          </a:p>
        </p:txBody>
      </p:sp>
      <p:grpSp>
        <p:nvGrpSpPr>
          <p:cNvPr id="896" name="Google Shape;896;p143"/>
          <p:cNvGrpSpPr/>
          <p:nvPr/>
        </p:nvGrpSpPr>
        <p:grpSpPr>
          <a:xfrm>
            <a:off x="89100" y="4739882"/>
            <a:ext cx="324008" cy="322851"/>
            <a:chOff x="0" y="3867912"/>
            <a:chExt cx="1280160" cy="1275588"/>
          </a:xfrm>
        </p:grpSpPr>
        <p:sp>
          <p:nvSpPr>
            <p:cNvPr id="897" name="Google Shape;897;p143"/>
            <p:cNvSpPr/>
            <p:nvPr/>
          </p:nvSpPr>
          <p:spPr>
            <a:xfrm>
              <a:off x="0" y="4229100"/>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3"/>
            <p:cNvSpPr/>
            <p:nvPr/>
          </p:nvSpPr>
          <p:spPr>
            <a:xfrm>
              <a:off x="182880" y="405079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3"/>
            <p:cNvSpPr/>
            <p:nvPr/>
          </p:nvSpPr>
          <p:spPr>
            <a:xfrm>
              <a:off x="365760" y="3867912"/>
              <a:ext cx="914400" cy="914400"/>
            </a:xfrm>
            <a:prstGeom prst="ellipse">
              <a:avLst/>
            </a:prstGeom>
            <a:solidFill>
              <a:srgbClr val="FFFFFF"/>
            </a:solidFill>
            <a:ln w="19050"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143"/>
          <p:cNvSpPr txBox="1"/>
          <p:nvPr/>
        </p:nvSpPr>
        <p:spPr>
          <a:xfrm>
            <a:off x="1965000" y="3622675"/>
            <a:ext cx="5214000" cy="558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A400"/>
                </a:solidFill>
                <a:latin typeface="Proxima Nova"/>
                <a:ea typeface="Proxima Nova"/>
                <a:cs typeface="Proxima Nova"/>
                <a:sym typeface="Proxima Nova"/>
              </a:rPr>
              <a:t>Key: change every letter by 13</a:t>
            </a:r>
            <a:endParaRPr sz="1800" b="1">
              <a:solidFill>
                <a:srgbClr val="FFA400"/>
              </a:solidFill>
              <a:latin typeface="Proxima Nova"/>
              <a:ea typeface="Proxima Nova"/>
              <a:cs typeface="Proxima Nova"/>
              <a:sym typeface="Proxima Nova"/>
            </a:endParaRPr>
          </a:p>
        </p:txBody>
      </p:sp>
      <p:sp>
        <p:nvSpPr>
          <p:cNvPr id="901" name="Google Shape;901;p143"/>
          <p:cNvSpPr txBox="1"/>
          <p:nvPr/>
        </p:nvSpPr>
        <p:spPr>
          <a:xfrm>
            <a:off x="690750" y="2710050"/>
            <a:ext cx="7762500" cy="6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DF5446"/>
                </a:solidFill>
                <a:latin typeface="Roboto Mono"/>
                <a:ea typeface="Roboto Mono"/>
                <a:cs typeface="Roboto Mono"/>
                <a:sym typeface="Roboto Mono"/>
              </a:rPr>
              <a:t>free pizza in the cafeteria</a:t>
            </a:r>
            <a:endParaRPr>
              <a:solidFill>
                <a:srgbClr val="DF5446"/>
              </a:solidFill>
            </a:endParaRPr>
          </a:p>
        </p:txBody>
      </p:sp>
      <p:sp>
        <p:nvSpPr>
          <p:cNvPr id="902" name="Google Shape;902;p143"/>
          <p:cNvSpPr/>
          <p:nvPr/>
        </p:nvSpPr>
        <p:spPr>
          <a:xfrm>
            <a:off x="2742225" y="4383950"/>
            <a:ext cx="1922400" cy="440400"/>
          </a:xfrm>
          <a:prstGeom prst="uturnArrow">
            <a:avLst>
              <a:gd name="adj1" fmla="val 29649"/>
              <a:gd name="adj2" fmla="val 25000"/>
              <a:gd name="adj3" fmla="val 26232"/>
              <a:gd name="adj4" fmla="val 43750"/>
              <a:gd name="adj5" fmla="val 66320"/>
            </a:avLst>
          </a:prstGeom>
          <a:solidFill>
            <a:srgbClr val="FFA400">
              <a:alpha val="46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3"/>
          <p:cNvSpPr txBox="1"/>
          <p:nvPr/>
        </p:nvSpPr>
        <p:spPr>
          <a:xfrm>
            <a:off x="2671350" y="4540325"/>
            <a:ext cx="3801300" cy="44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 b c d e f g h i j k l m n o p q r s t u v w x y z</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0"/>
                                        </p:tgtEl>
                                        <p:attrNameLst>
                                          <p:attrName>style.visibility</p:attrName>
                                        </p:attrNameLst>
                                      </p:cBhvr>
                                      <p:to>
                                        <p:strVal val="visible"/>
                                      </p:to>
                                    </p:set>
                                    <p:animEffect transition="in" filter="fade">
                                      <p:cBhvr>
                                        <p:cTn id="7" dur="1000"/>
                                        <p:tgtEl>
                                          <p:spTgt spid="9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3"/>
                                        </p:tgtEl>
                                        <p:attrNameLst>
                                          <p:attrName>style.visibility</p:attrName>
                                        </p:attrNameLst>
                                      </p:cBhvr>
                                      <p:to>
                                        <p:strVal val="visible"/>
                                      </p:to>
                                    </p:set>
                                    <p:animEffect transition="in" filter="fade">
                                      <p:cBhvr>
                                        <p:cTn id="12" dur="1000"/>
                                        <p:tgtEl>
                                          <p:spTgt spid="90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02"/>
                                        </p:tgtEl>
                                        <p:attrNameLst>
                                          <p:attrName>style.visibility</p:attrName>
                                        </p:attrNameLst>
                                      </p:cBhvr>
                                      <p:to>
                                        <p:strVal val="visible"/>
                                      </p:to>
                                    </p:set>
                                    <p:animEffect transition="in" filter="fade">
                                      <p:cBhvr>
                                        <p:cTn id="16" dur="1000"/>
                                        <p:tgtEl>
                                          <p:spTgt spid="90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01"/>
                                        </p:tgtEl>
                                        <p:attrNameLst>
                                          <p:attrName>style.visibility</p:attrName>
                                        </p:attrNameLst>
                                      </p:cBhvr>
                                      <p:to>
                                        <p:strVal val="visible"/>
                                      </p:to>
                                    </p:set>
                                    <p:animEffect transition="in" filter="fade">
                                      <p:cBhvr>
                                        <p:cTn id="21" dur="1000"/>
                                        <p:tgtEl>
                                          <p:spTgt spid="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7"/>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1"/>
        <p:cNvGrpSpPr/>
        <p:nvPr/>
      </p:nvGrpSpPr>
      <p:grpSpPr>
        <a:xfrm>
          <a:off x="0" y="0"/>
          <a:ext cx="0" cy="0"/>
          <a:chOff x="0" y="0"/>
          <a:chExt cx="0" cy="0"/>
        </a:xfrm>
      </p:grpSpPr>
      <p:sp>
        <p:nvSpPr>
          <p:cNvPr id="912" name="Google Shape;912;p145"/>
          <p:cNvSpPr txBox="1"/>
          <p:nvPr/>
        </p:nvSpPr>
        <p:spPr>
          <a:xfrm>
            <a:off x="597575" y="306100"/>
            <a:ext cx="7864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Proxima Nova"/>
                <a:ea typeface="Proxima Nova"/>
                <a:cs typeface="Proxima Nova"/>
                <a:sym typeface="Proxima Nova"/>
              </a:rPr>
              <a:t>Caesar Cipher</a:t>
            </a:r>
            <a:endParaRPr sz="3600" b="1">
              <a:latin typeface="Proxima Nova"/>
              <a:ea typeface="Proxima Nova"/>
              <a:cs typeface="Proxima Nova"/>
              <a:sym typeface="Proxima Nova"/>
            </a:endParaRPr>
          </a:p>
        </p:txBody>
      </p:sp>
      <p:sp>
        <p:nvSpPr>
          <p:cNvPr id="913" name="Google Shape;913;p145"/>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Unit 8 Lesson 8 - Activity</a:t>
            </a:r>
            <a:endParaRPr>
              <a:solidFill>
                <a:srgbClr val="FFFFFF"/>
              </a:solidFill>
            </a:endParaRPr>
          </a:p>
        </p:txBody>
      </p:sp>
      <p:pic>
        <p:nvPicPr>
          <p:cNvPr id="914" name="Google Shape;914;p145"/>
          <p:cNvPicPr preferRelativeResize="0"/>
          <p:nvPr/>
        </p:nvPicPr>
        <p:blipFill>
          <a:blip r:embed="rId4">
            <a:alphaModFix/>
          </a:blip>
          <a:stretch>
            <a:fillRect/>
          </a:stretch>
        </p:blipFill>
        <p:spPr>
          <a:xfrm>
            <a:off x="419050" y="1835550"/>
            <a:ext cx="5075750" cy="2678374"/>
          </a:xfrm>
          <a:prstGeom prst="rect">
            <a:avLst/>
          </a:prstGeom>
          <a:noFill/>
          <a:ln w="9525" cap="flat" cmpd="sng">
            <a:solidFill>
              <a:schemeClr val="dk2"/>
            </a:solidFill>
            <a:prstDash val="solid"/>
            <a:round/>
            <a:headEnd type="none" w="sm" len="sm"/>
            <a:tailEnd type="none" w="sm" len="sm"/>
          </a:ln>
        </p:spPr>
      </p:pic>
      <p:sp>
        <p:nvSpPr>
          <p:cNvPr id="915" name="Google Shape;915;p145"/>
          <p:cNvSpPr txBox="1"/>
          <p:nvPr/>
        </p:nvSpPr>
        <p:spPr>
          <a:xfrm>
            <a:off x="5761500" y="1368450"/>
            <a:ext cx="3165000" cy="32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Proxima Nova"/>
                <a:ea typeface="Proxima Nova"/>
                <a:cs typeface="Proxima Nova"/>
                <a:sym typeface="Proxima Nova"/>
              </a:rPr>
              <a:t>Do This:</a:t>
            </a:r>
            <a:endParaRPr sz="1800" b="1">
              <a:latin typeface="Proxima Nova"/>
              <a:ea typeface="Proxima Nova"/>
              <a:cs typeface="Proxima Nova"/>
              <a:sym typeface="Proxima Nova"/>
            </a:endParaRPr>
          </a:p>
          <a:p>
            <a:pPr marL="457200" lvl="0" indent="-342900" algn="l" rtl="0">
              <a:spcBef>
                <a:spcPts val="0"/>
              </a:spcBef>
              <a:spcAft>
                <a:spcPts val="0"/>
              </a:spcAft>
              <a:buSzPts val="1800"/>
              <a:buChar char="●"/>
            </a:pPr>
            <a:r>
              <a:rPr lang="en" sz="1800"/>
              <a:t>Navigate to Level 1</a:t>
            </a:r>
            <a:endParaRPr sz="1800"/>
          </a:p>
          <a:p>
            <a:pPr marL="457200" lvl="0" indent="-342900" algn="l" rtl="0">
              <a:spcBef>
                <a:spcPts val="0"/>
              </a:spcBef>
              <a:spcAft>
                <a:spcPts val="0"/>
              </a:spcAft>
              <a:buSzPts val="1800"/>
              <a:buChar char="●"/>
            </a:pPr>
            <a:r>
              <a:rPr lang="en" sz="1800"/>
              <a:t>Experiment with the tool: click things, poke around, figure out what it's doing</a:t>
            </a:r>
            <a:endParaRPr sz="1800"/>
          </a:p>
          <a:p>
            <a:pPr marL="457200" lvl="0" indent="-317500" algn="l" rtl="0">
              <a:spcBef>
                <a:spcPts val="0"/>
              </a:spcBef>
              <a:spcAft>
                <a:spcPts val="0"/>
              </a:spcAft>
              <a:buSzPts val="1400"/>
              <a:buChar char="●"/>
            </a:pPr>
            <a:r>
              <a:rPr lang="en" sz="1800"/>
              <a:t>Choose one of the messages from the drop-down menu and try to crack it using the tool.</a:t>
            </a:r>
            <a:r>
              <a:rPr lang="en"/>
              <a:t> </a:t>
            </a:r>
            <a:endParaRPr/>
          </a:p>
        </p:txBody>
      </p:sp>
      <p:pic>
        <p:nvPicPr>
          <p:cNvPr id="916" name="Google Shape;916;p145"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title="Timer 5m">
            <a:hlinkClick r:id="rId5"/>
          </p:cNvPr>
          <p:cNvPicPr preferRelativeResize="0"/>
          <p:nvPr/>
        </p:nvPicPr>
        <p:blipFill>
          <a:blip r:embed="rId6">
            <a:alphaModFix/>
          </a:blip>
          <a:stretch>
            <a:fillRect/>
          </a:stretch>
        </p:blipFill>
        <p:spPr>
          <a:xfrm>
            <a:off x="0" y="352550"/>
            <a:ext cx="1731200" cy="1298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0"/>
        <p:cNvGrpSpPr/>
        <p:nvPr/>
      </p:nvGrpSpPr>
      <p:grpSpPr>
        <a:xfrm>
          <a:off x="0" y="0"/>
          <a:ext cx="0" cy="0"/>
          <a:chOff x="0" y="0"/>
          <a:chExt cx="0" cy="0"/>
        </a:xfrm>
      </p:grpSpPr>
      <p:sp>
        <p:nvSpPr>
          <p:cNvPr id="921" name="Google Shape;921;p146"/>
          <p:cNvSpPr txBox="1"/>
          <p:nvPr/>
        </p:nvSpPr>
        <p:spPr>
          <a:xfrm>
            <a:off x="597575" y="306100"/>
            <a:ext cx="7864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Proxima Nova"/>
                <a:ea typeface="Proxima Nova"/>
                <a:cs typeface="Proxima Nova"/>
                <a:sym typeface="Proxima Nova"/>
              </a:rPr>
              <a:t>Encryption Terms</a:t>
            </a:r>
            <a:endParaRPr sz="3600" b="1">
              <a:latin typeface="Proxima Nova"/>
              <a:ea typeface="Proxima Nova"/>
              <a:cs typeface="Proxima Nova"/>
              <a:sym typeface="Proxima Nova"/>
            </a:endParaRPr>
          </a:p>
        </p:txBody>
      </p:sp>
      <p:sp>
        <p:nvSpPr>
          <p:cNvPr id="922" name="Google Shape;922;p146"/>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8 - Activity</a:t>
            </a:r>
            <a:endParaRPr>
              <a:solidFill>
                <a:srgbClr val="FFFFFF"/>
              </a:solidFill>
            </a:endParaRPr>
          </a:p>
        </p:txBody>
      </p:sp>
      <p:sp>
        <p:nvSpPr>
          <p:cNvPr id="923" name="Google Shape;923;p146"/>
          <p:cNvSpPr txBox="1"/>
          <p:nvPr/>
        </p:nvSpPr>
        <p:spPr>
          <a:xfrm>
            <a:off x="1073700" y="1403550"/>
            <a:ext cx="6996600" cy="32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Encryption:</a:t>
            </a:r>
            <a:r>
              <a:rPr lang="en">
                <a:latin typeface="Proxima Nova"/>
                <a:ea typeface="Proxima Nova"/>
                <a:cs typeface="Proxima Nova"/>
                <a:sym typeface="Proxima Nova"/>
              </a:rPr>
              <a:t> a process of encoding messages to keep them secret, so only "authorized" parties can read it.</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b="1">
                <a:latin typeface="Proxima Nova"/>
                <a:ea typeface="Proxima Nova"/>
                <a:cs typeface="Proxima Nova"/>
                <a:sym typeface="Proxima Nova"/>
              </a:rPr>
              <a:t>Decryption</a:t>
            </a:r>
            <a:r>
              <a:rPr lang="en">
                <a:latin typeface="Proxima Nova"/>
                <a:ea typeface="Proxima Nova"/>
                <a:cs typeface="Proxima Nova"/>
                <a:sym typeface="Proxima Nova"/>
              </a:rPr>
              <a:t>: a process that reverses encryption, taking a secret message and reproducing the original plain text.</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b="1">
                <a:latin typeface="Proxima Nova"/>
                <a:ea typeface="Proxima Nova"/>
                <a:cs typeface="Proxima Nova"/>
                <a:sym typeface="Proxima Nova"/>
              </a:rPr>
              <a:t>Cipher:</a:t>
            </a:r>
            <a:r>
              <a:rPr lang="en">
                <a:latin typeface="Proxima Nova"/>
                <a:ea typeface="Proxima Nova"/>
                <a:cs typeface="Proxima Nova"/>
                <a:sym typeface="Proxima Nova"/>
              </a:rPr>
              <a:t> the generic term for a technique (or algorithm) that performs encryption</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b="1">
                <a:latin typeface="Proxima Nova"/>
                <a:ea typeface="Proxima Nova"/>
                <a:cs typeface="Proxima Nova"/>
                <a:sym typeface="Proxima Nova"/>
              </a:rPr>
              <a:t>Caesar's Cipher:</a:t>
            </a:r>
            <a:r>
              <a:rPr lang="en">
                <a:latin typeface="Proxima Nova"/>
                <a:ea typeface="Proxima Nova"/>
                <a:cs typeface="Proxima Nova"/>
                <a:sym typeface="Proxima Nova"/>
              </a:rPr>
              <a:t> a technique for encryption that shifts the alphabet by some number of characters.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b="1">
                <a:latin typeface="Proxima Nova"/>
                <a:ea typeface="Proxima Nova"/>
                <a:cs typeface="Proxima Nova"/>
                <a:sym typeface="Proxima Nova"/>
              </a:rPr>
              <a:t>Cracking encryption:</a:t>
            </a:r>
            <a:r>
              <a:rPr lang="en">
                <a:latin typeface="Proxima Nova"/>
                <a:ea typeface="Proxima Nova"/>
                <a:cs typeface="Proxima Nova"/>
                <a:sym typeface="Proxima Nova"/>
              </a:rPr>
              <a:t> When you attempt to decode a secret message without knowing all the specifics of the cipher, you are trying to crack the encryption.</a:t>
            </a:r>
            <a:endParaRPr sz="1800" b="1">
              <a:latin typeface="Proxima Nova"/>
              <a:ea typeface="Proxima Nova"/>
              <a:cs typeface="Proxima Nova"/>
              <a:sym typeface="Proxima Nov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7"/>
        <p:cNvGrpSpPr/>
        <p:nvPr/>
      </p:nvGrpSpPr>
      <p:grpSpPr>
        <a:xfrm>
          <a:off x="0" y="0"/>
          <a:ext cx="0" cy="0"/>
          <a:chOff x="0" y="0"/>
          <a:chExt cx="0" cy="0"/>
        </a:xfrm>
      </p:grpSpPr>
      <p:sp>
        <p:nvSpPr>
          <p:cNvPr id="928" name="Google Shape;928;p147"/>
          <p:cNvSpPr txBox="1"/>
          <p:nvPr/>
        </p:nvSpPr>
        <p:spPr>
          <a:xfrm>
            <a:off x="597575" y="306100"/>
            <a:ext cx="7864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Proxima Nova"/>
                <a:ea typeface="Proxima Nova"/>
                <a:cs typeface="Proxima Nova"/>
                <a:sym typeface="Proxima Nova"/>
              </a:rPr>
              <a:t>Random Substitution Cipher</a:t>
            </a:r>
            <a:endParaRPr sz="3600" b="1">
              <a:latin typeface="Proxima Nova"/>
              <a:ea typeface="Proxima Nova"/>
              <a:cs typeface="Proxima Nova"/>
              <a:sym typeface="Proxima Nova"/>
            </a:endParaRPr>
          </a:p>
        </p:txBody>
      </p:sp>
      <p:sp>
        <p:nvSpPr>
          <p:cNvPr id="929" name="Google Shape;929;p147"/>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8 - Activity</a:t>
            </a:r>
            <a:endParaRPr>
              <a:solidFill>
                <a:srgbClr val="FFFFFF"/>
              </a:solidFill>
            </a:endParaRPr>
          </a:p>
        </p:txBody>
      </p:sp>
      <p:sp>
        <p:nvSpPr>
          <p:cNvPr id="930" name="Google Shape;930;p147"/>
          <p:cNvSpPr txBox="1"/>
          <p:nvPr/>
        </p:nvSpPr>
        <p:spPr>
          <a:xfrm>
            <a:off x="5761500" y="1550900"/>
            <a:ext cx="3165000" cy="30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Proxima Nova"/>
                <a:ea typeface="Proxima Nova"/>
                <a:cs typeface="Proxima Nova"/>
                <a:sym typeface="Proxima Nova"/>
              </a:rPr>
              <a:t>Do This:</a:t>
            </a:r>
            <a:endParaRPr sz="1800" b="1">
              <a:latin typeface="Proxima Nova"/>
              <a:ea typeface="Proxima Nova"/>
              <a:cs typeface="Proxima Nova"/>
              <a:sym typeface="Proxima Nova"/>
            </a:endParaRPr>
          </a:p>
          <a:p>
            <a:pPr marL="457200" lvl="0" indent="-342900" algn="l" rtl="0">
              <a:spcBef>
                <a:spcPts val="0"/>
              </a:spcBef>
              <a:spcAft>
                <a:spcPts val="0"/>
              </a:spcAft>
              <a:buSzPts val="1800"/>
              <a:buChar char="●"/>
            </a:pPr>
            <a:r>
              <a:rPr lang="en" sz="1800"/>
              <a:t>Navigate to Level 2</a:t>
            </a:r>
            <a:endParaRPr sz="1800"/>
          </a:p>
          <a:p>
            <a:pPr marL="457200" lvl="0" indent="-342900" algn="l" rtl="0">
              <a:spcBef>
                <a:spcPts val="0"/>
              </a:spcBef>
              <a:spcAft>
                <a:spcPts val="0"/>
              </a:spcAft>
              <a:buSzPts val="1800"/>
              <a:buChar char="●"/>
            </a:pPr>
            <a:r>
              <a:rPr lang="en" sz="1800"/>
              <a:t>Experiment with the tool: click things, poke around, figure out what it's doing</a:t>
            </a:r>
            <a:endParaRPr/>
          </a:p>
        </p:txBody>
      </p:sp>
      <p:pic>
        <p:nvPicPr>
          <p:cNvPr id="931" name="Google Shape;931;p147"/>
          <p:cNvPicPr preferRelativeResize="0"/>
          <p:nvPr/>
        </p:nvPicPr>
        <p:blipFill>
          <a:blip r:embed="rId4">
            <a:alphaModFix/>
          </a:blip>
          <a:stretch>
            <a:fillRect/>
          </a:stretch>
        </p:blipFill>
        <p:spPr>
          <a:xfrm>
            <a:off x="299775" y="1687350"/>
            <a:ext cx="5307325" cy="2895300"/>
          </a:xfrm>
          <a:prstGeom prst="rect">
            <a:avLst/>
          </a:prstGeom>
          <a:noFill/>
          <a:ln w="9525" cap="flat" cmpd="sng">
            <a:solidFill>
              <a:schemeClr val="dk2"/>
            </a:solidFill>
            <a:prstDash val="solid"/>
            <a:round/>
            <a:headEnd type="none" w="sm" len="sm"/>
            <a:tailEnd type="none" w="sm" len="sm"/>
          </a:ln>
        </p:spPr>
      </p:pic>
      <p:pic>
        <p:nvPicPr>
          <p:cNvPr id="932" name="Google Shape;932;p147"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title="Timer 3m">
            <a:hlinkClick r:id="rId5"/>
          </p:cNvPr>
          <p:cNvPicPr preferRelativeResize="0"/>
          <p:nvPr/>
        </p:nvPicPr>
        <p:blipFill>
          <a:blip r:embed="rId6">
            <a:alphaModFix/>
          </a:blip>
          <a:stretch>
            <a:fillRect/>
          </a:stretch>
        </p:blipFill>
        <p:spPr>
          <a:xfrm>
            <a:off x="0" y="352550"/>
            <a:ext cx="1394250" cy="10457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6"/>
        <p:cNvGrpSpPr/>
        <p:nvPr/>
      </p:nvGrpSpPr>
      <p:grpSpPr>
        <a:xfrm>
          <a:off x="0" y="0"/>
          <a:ext cx="0" cy="0"/>
          <a:chOff x="0" y="0"/>
          <a:chExt cx="0" cy="0"/>
        </a:xfrm>
      </p:grpSpPr>
      <p:sp>
        <p:nvSpPr>
          <p:cNvPr id="937" name="Google Shape;937;p148"/>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8 - Activity</a:t>
            </a:r>
            <a:endParaRPr>
              <a:solidFill>
                <a:srgbClr val="FFFFFF"/>
              </a:solidFill>
            </a:endParaRPr>
          </a:p>
        </p:txBody>
      </p:sp>
      <p:sp>
        <p:nvSpPr>
          <p:cNvPr id="938" name="Google Shape;938;p148"/>
          <p:cNvSpPr txBox="1"/>
          <p:nvPr/>
        </p:nvSpPr>
        <p:spPr>
          <a:xfrm>
            <a:off x="535175" y="469275"/>
            <a:ext cx="7932600" cy="43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How does the widget work? What steps would you take to crack the code?</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2"/>
        <p:cNvGrpSpPr/>
        <p:nvPr/>
      </p:nvGrpSpPr>
      <p:grpSpPr>
        <a:xfrm>
          <a:off x="0" y="0"/>
          <a:ext cx="0" cy="0"/>
          <a:chOff x="0" y="0"/>
          <a:chExt cx="0" cy="0"/>
        </a:xfrm>
      </p:grpSpPr>
      <p:sp>
        <p:nvSpPr>
          <p:cNvPr id="943" name="Google Shape;943;p149"/>
          <p:cNvSpPr txBox="1"/>
          <p:nvPr/>
        </p:nvSpPr>
        <p:spPr>
          <a:xfrm>
            <a:off x="597575" y="306100"/>
            <a:ext cx="78645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Proxima Nova"/>
                <a:ea typeface="Proxima Nova"/>
                <a:cs typeface="Proxima Nova"/>
                <a:sym typeface="Proxima Nova"/>
              </a:rPr>
              <a:t>Random Substitution Cipher</a:t>
            </a:r>
            <a:endParaRPr sz="3600" b="1">
              <a:latin typeface="Proxima Nova"/>
              <a:ea typeface="Proxima Nova"/>
              <a:cs typeface="Proxima Nova"/>
              <a:sym typeface="Proxima Nova"/>
            </a:endParaRPr>
          </a:p>
        </p:txBody>
      </p:sp>
      <p:sp>
        <p:nvSpPr>
          <p:cNvPr id="944" name="Google Shape;944;p149"/>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8 - Activity</a:t>
            </a:r>
            <a:endParaRPr>
              <a:solidFill>
                <a:srgbClr val="FFFFFF"/>
              </a:solidFill>
            </a:endParaRPr>
          </a:p>
        </p:txBody>
      </p:sp>
      <p:sp>
        <p:nvSpPr>
          <p:cNvPr id="945" name="Google Shape;945;p149"/>
          <p:cNvSpPr txBox="1"/>
          <p:nvPr/>
        </p:nvSpPr>
        <p:spPr>
          <a:xfrm>
            <a:off x="4572000" y="1056100"/>
            <a:ext cx="4354500" cy="39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Proxima Nova"/>
                <a:ea typeface="Proxima Nova"/>
                <a:cs typeface="Proxima Nova"/>
                <a:sym typeface="Proxima Nova"/>
              </a:rPr>
              <a:t>Do This: </a:t>
            </a:r>
            <a:r>
              <a:rPr lang="en" sz="1800"/>
              <a:t>Crack a message using the tips we just talked about</a:t>
            </a:r>
            <a:endParaRPr sz="1800"/>
          </a:p>
          <a:p>
            <a:pPr marL="0" lvl="0" indent="0" algn="l" rtl="0">
              <a:spcBef>
                <a:spcPts val="0"/>
              </a:spcBef>
              <a:spcAft>
                <a:spcPts val="0"/>
              </a:spcAft>
              <a:buNone/>
            </a:pPr>
            <a:endParaRPr sz="1800"/>
          </a:p>
          <a:p>
            <a:pPr marL="457200" lvl="0" indent="-317500" algn="l" rtl="0">
              <a:spcBef>
                <a:spcPts val="0"/>
              </a:spcBef>
              <a:spcAft>
                <a:spcPts val="0"/>
              </a:spcAft>
              <a:buSzPts val="1400"/>
              <a:buChar char="●"/>
            </a:pPr>
            <a:r>
              <a:rPr lang="en"/>
              <a:t>Find the short words and "crack" them first. How many one-letter words do you know? ("a"). A very common 3-letter word is "the".</a:t>
            </a:r>
            <a:endParaRPr/>
          </a:p>
          <a:p>
            <a:pPr marL="457200" lvl="0" indent="-317500" algn="l" rtl="0">
              <a:spcBef>
                <a:spcPts val="0"/>
              </a:spcBef>
              <a:spcAft>
                <a:spcPts val="0"/>
              </a:spcAft>
              <a:buSzPts val="1400"/>
              <a:buChar char="●"/>
            </a:pPr>
            <a:r>
              <a:rPr lang="en"/>
              <a:t>    * Once you've done that, you have substitutes for some of the most common letters. You should be able to use intuition to look at other words with these partial substitutions and make good guesses.</a:t>
            </a:r>
            <a:endParaRPr/>
          </a:p>
          <a:p>
            <a:pPr marL="457200" lvl="0" indent="-317500" algn="l" rtl="0">
              <a:spcBef>
                <a:spcPts val="0"/>
              </a:spcBef>
              <a:spcAft>
                <a:spcPts val="0"/>
              </a:spcAft>
              <a:buSzPts val="1400"/>
              <a:buChar char="●"/>
            </a:pPr>
            <a:r>
              <a:rPr lang="en"/>
              <a:t>    * After finding only a handful of hard-fought letters, the rest will tumble quickly.</a:t>
            </a:r>
            <a:endParaRPr/>
          </a:p>
          <a:p>
            <a:pPr marL="457200" lvl="0" indent="-317500" algn="l" rtl="0">
              <a:spcBef>
                <a:spcPts val="0"/>
              </a:spcBef>
              <a:spcAft>
                <a:spcPts val="0"/>
              </a:spcAft>
              <a:buSzPts val="1400"/>
              <a:buChar char="●"/>
            </a:pPr>
            <a:r>
              <a:rPr lang="en"/>
              <a:t>    * Comparing the frequencies of letters gives good insight for making sensible guesses.</a:t>
            </a:r>
            <a:endParaRPr sz="1800"/>
          </a:p>
        </p:txBody>
      </p:sp>
      <p:pic>
        <p:nvPicPr>
          <p:cNvPr id="946" name="Google Shape;946;p149"/>
          <p:cNvPicPr preferRelativeResize="0"/>
          <p:nvPr/>
        </p:nvPicPr>
        <p:blipFill>
          <a:blip r:embed="rId4">
            <a:alphaModFix/>
          </a:blip>
          <a:stretch>
            <a:fillRect/>
          </a:stretch>
        </p:blipFill>
        <p:spPr>
          <a:xfrm>
            <a:off x="313825" y="1877387"/>
            <a:ext cx="4045099" cy="2206725"/>
          </a:xfrm>
          <a:prstGeom prst="rect">
            <a:avLst/>
          </a:prstGeom>
          <a:noFill/>
          <a:ln w="9525" cap="flat" cmpd="sng">
            <a:solidFill>
              <a:schemeClr val="dk2"/>
            </a:solidFill>
            <a:prstDash val="solid"/>
            <a:round/>
            <a:headEnd type="none" w="sm" len="sm"/>
            <a:tailEnd type="none" w="sm" len="sm"/>
          </a:ln>
        </p:spPr>
      </p:pic>
      <p:pic>
        <p:nvPicPr>
          <p:cNvPr id="947" name="Google Shape;947;p149"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title="Timer 10m">
            <a:hlinkClick r:id="rId5"/>
          </p:cNvPr>
          <p:cNvPicPr preferRelativeResize="0"/>
          <p:nvPr/>
        </p:nvPicPr>
        <p:blipFill>
          <a:blip r:embed="rId6">
            <a:alphaModFix/>
          </a:blip>
          <a:stretch>
            <a:fillRect/>
          </a:stretch>
        </p:blipFill>
        <p:spPr>
          <a:xfrm>
            <a:off x="0" y="352550"/>
            <a:ext cx="1497400" cy="11230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1"/>
        <p:cNvGrpSpPr/>
        <p:nvPr/>
      </p:nvGrpSpPr>
      <p:grpSpPr>
        <a:xfrm>
          <a:off x="0" y="0"/>
          <a:ext cx="0" cy="0"/>
          <a:chOff x="0" y="0"/>
          <a:chExt cx="0" cy="0"/>
        </a:xfrm>
      </p:grpSpPr>
      <p:sp>
        <p:nvSpPr>
          <p:cNvPr id="952" name="Google Shape;952;p150"/>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8 - Activity</a:t>
            </a:r>
            <a:endParaRPr>
              <a:solidFill>
                <a:srgbClr val="FFFFFF"/>
              </a:solidFill>
            </a:endParaRPr>
          </a:p>
        </p:txBody>
      </p:sp>
      <p:pic>
        <p:nvPicPr>
          <p:cNvPr id="953" name="Google Shape;953;p150" descr="Mia Epner, who works on security for a US national intelligence agency, explains how cryptography allows for the secure transfer of data online.  This educational video explains 256 bit encryption, public and private keys, SSL &amp; TLS and HTTPS.  &#10;&#10;Learn more at http://code.org/ &#10;&#10;Help us translate into your language: http://code.org/translate/videos&#10;&#10;Stay in touch with us!&#10;• on Twitter https://twitter.com/codeorg&#10;• on Facebook https://www.facebook.com/Code.org&#10;• on Instagram https://instagram.com/codeorg&#10;• on Tumblr https://blog.code.org &#10;• on LinkedIn https://www.linkedin.com/company/code...&#10;• on Google+ https://google.com/+codeorg&#10;&#10;Help us caption &amp; translate this video!&#10;&#10;https://amara.org/v/HGaS/" title="The Internet: Encryption &amp; Public Keys">
            <a:hlinkClick r:id="rId4"/>
          </p:cNvPr>
          <p:cNvPicPr preferRelativeResize="0"/>
          <p:nvPr/>
        </p:nvPicPr>
        <p:blipFill>
          <a:blip r:embed="rId5">
            <a:alphaModFix/>
          </a:blip>
          <a:stretch>
            <a:fillRect/>
          </a:stretch>
        </p:blipFill>
        <p:spPr>
          <a:xfrm>
            <a:off x="1378038" y="352550"/>
            <a:ext cx="6387934" cy="47909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7"/>
        <p:cNvGrpSpPr/>
        <p:nvPr/>
      </p:nvGrpSpPr>
      <p:grpSpPr>
        <a:xfrm>
          <a:off x="0" y="0"/>
          <a:ext cx="0" cy="0"/>
          <a:chOff x="0" y="0"/>
          <a:chExt cx="0" cy="0"/>
        </a:xfrm>
      </p:grpSpPr>
      <p:sp>
        <p:nvSpPr>
          <p:cNvPr id="958" name="Google Shape;958;p151"/>
          <p:cNvSpPr txBox="1"/>
          <p:nvPr/>
        </p:nvSpPr>
        <p:spPr>
          <a:xfrm>
            <a:off x="0" y="4550"/>
            <a:ext cx="4572000" cy="3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Unit 8 Lesson 8 - Activity</a:t>
            </a:r>
            <a:endParaRPr>
              <a:solidFill>
                <a:srgbClr val="FFFFFF"/>
              </a:solidFill>
            </a:endParaRPr>
          </a:p>
        </p:txBody>
      </p:sp>
      <p:sp>
        <p:nvSpPr>
          <p:cNvPr id="959" name="Google Shape;959;p151"/>
          <p:cNvSpPr txBox="1"/>
          <p:nvPr/>
        </p:nvSpPr>
        <p:spPr>
          <a:xfrm>
            <a:off x="535175" y="469275"/>
            <a:ext cx="7932600" cy="43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roxima Nova"/>
                <a:ea typeface="Proxima Nova"/>
                <a:cs typeface="Proxima Nova"/>
                <a:sym typeface="Proxima Nova"/>
              </a:rPr>
              <a:t>Prompt: </a:t>
            </a:r>
            <a:endParaRPr sz="3000" b="1">
              <a:latin typeface="Proxima Nova"/>
              <a:ea typeface="Proxima Nova"/>
              <a:cs typeface="Proxima Nova"/>
              <a:sym typeface="Proxima Nova"/>
            </a:endParaRPr>
          </a:p>
          <a:p>
            <a:pPr marL="0" lvl="0" indent="0" algn="ctr" rtl="0">
              <a:spcBef>
                <a:spcPts val="0"/>
              </a:spcBef>
              <a:spcAft>
                <a:spcPts val="0"/>
              </a:spcAft>
              <a:buNone/>
            </a:pP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3600">
                <a:solidFill>
                  <a:schemeClr val="dk1"/>
                </a:solidFill>
                <a:latin typeface="Proxima Nova"/>
                <a:ea typeface="Proxima Nova"/>
                <a:cs typeface="Proxima Nova"/>
                <a:sym typeface="Proxima Nova"/>
              </a:rPr>
              <a:t>What is the difference between symmetric encryption and asymmetric (public key) encryption?</a:t>
            </a:r>
            <a:endParaRPr sz="36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3000">
              <a:latin typeface="Proxima Nova"/>
              <a:ea typeface="Proxima Nova"/>
              <a:cs typeface="Proxima Nova"/>
              <a:sym typeface="Proxima Nova"/>
            </a:endParaRPr>
          </a:p>
          <a:p>
            <a:pPr marL="0" lvl="0" indent="0" algn="l" rtl="0">
              <a:spcBef>
                <a:spcPts val="0"/>
              </a:spcBef>
              <a:spcAft>
                <a:spcPts val="0"/>
              </a:spcAft>
              <a:buNone/>
            </a:pPr>
            <a:endParaRPr sz="2400">
              <a:latin typeface="Proxima Nova"/>
              <a:ea typeface="Proxima Nova"/>
              <a:cs typeface="Proxima Nova"/>
              <a:sym typeface="Proxima Nov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3"/>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{1A4F5D95-3B4B-C648-A5B2-DE60B89032E1}tf10001120</Template>
  <TotalTime>251</TotalTime>
  <Words>5435</Words>
  <Application>Microsoft Macintosh PowerPoint</Application>
  <PresentationFormat>On-screen Show (16:9)</PresentationFormat>
  <Paragraphs>724</Paragraphs>
  <Slides>152</Slides>
  <Notes>152</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152</vt:i4>
      </vt:variant>
    </vt:vector>
  </HeadingPairs>
  <TitlesOfParts>
    <vt:vector size="162" baseType="lpstr">
      <vt:lpstr>Trebuchet MS</vt:lpstr>
      <vt:lpstr>Oswald Regular</vt:lpstr>
      <vt:lpstr>Caveat Brush</vt:lpstr>
      <vt:lpstr>Gill Sans MT</vt:lpstr>
      <vt:lpstr>Roboto Mono</vt:lpstr>
      <vt:lpstr>Montserrat</vt:lpstr>
      <vt:lpstr>Montserrat SemiBold</vt:lpstr>
      <vt:lpstr>Arial</vt:lpstr>
      <vt:lpstr>Proxima Nova</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CSP Bingo!</vt:lpstr>
      <vt:lpstr>CSP Bingo!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Eddy</cp:lastModifiedBy>
  <cp:revision>4</cp:revision>
  <dcterms:modified xsi:type="dcterms:W3CDTF">2024-02-05T00:35:27Z</dcterms:modified>
</cp:coreProperties>
</file>